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  <p:sldMasterId id="2147483660" r:id="rId6"/>
  </p:sldMasterIdLst>
  <p:notesMasterIdLst>
    <p:notesMasterId r:id="rId12"/>
  </p:notesMasterIdLst>
  <p:sldIdLst>
    <p:sldId id="2486" r:id="rId7"/>
    <p:sldId id="2487" r:id="rId8"/>
    <p:sldId id="2488" r:id="rId9"/>
    <p:sldId id="2489" r:id="rId10"/>
    <p:sldId id="248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6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148C"/>
    <a:srgbClr val="599CFD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09" autoAdjust="0"/>
    <p:restoredTop sz="94598" autoAdjust="0"/>
  </p:normalViewPr>
  <p:slideViewPr>
    <p:cSldViewPr snapToGrid="0">
      <p:cViewPr varScale="1">
        <p:scale>
          <a:sx n="88" d="100"/>
          <a:sy n="88" d="100"/>
        </p:scale>
        <p:origin x="165" y="57"/>
      </p:cViewPr>
      <p:guideLst>
        <p:guide pos="36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1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A17C99-E7D9-4A63-921A-5B0F9E10A18F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B3B074-91D3-421C-B0F7-1B409BA7E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309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B3B074-91D3-421C-B0F7-1B409BA7E4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27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B3B074-91D3-421C-B0F7-1B409BA7E4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05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F24F3-0647-4039-97B1-FCFA60E3C0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34D95C-11BE-4F86-BA02-CC909B30F6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4EEF5F-3D41-442D-B654-69497C282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36C42-846B-48D1-BAAC-35659E135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B8FEE-8801-41CC-A819-057C62D1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628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DC98F-584C-40D9-993F-480EE3877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4A8F79-B49E-43DC-B5F8-D013C923A2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CE5C5-8A55-476B-87BA-CF20C26E1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518C1-1E22-4B6C-9234-A319F3142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9FCAC-ADE1-408C-888B-F1A3912D7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946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973E64-3EBA-4D52-A4C6-4267654804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A1087-FF2F-4826-BF3C-58AF08A0E4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F90BD-8D8B-4573-9713-71CF76ADE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515DC-FBD1-4A9E-A784-0DBFC8A93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C011C-04DD-43F3-8893-5A4EAD69A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37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5"/>
          <p:cNvSpPr>
            <a:spLocks noChangeAspect="1"/>
          </p:cNvSpPr>
          <p:nvPr userDrawn="1"/>
        </p:nvSpPr>
        <p:spPr bwMode="hidden">
          <a:xfrm>
            <a:off x="1" y="0"/>
            <a:ext cx="9989103" cy="6858000"/>
          </a:xfrm>
          <a:custGeom>
            <a:avLst/>
            <a:gdLst>
              <a:gd name="T0" fmla="*/ 7871 w 7871"/>
              <a:gd name="T1" fmla="*/ 2698 h 5404"/>
              <a:gd name="T2" fmla="*/ 7871 w 7871"/>
              <a:gd name="T3" fmla="*/ 2698 h 5404"/>
              <a:gd name="T4" fmla="*/ 5172 w 7871"/>
              <a:gd name="T5" fmla="*/ 0 h 5404"/>
              <a:gd name="T6" fmla="*/ 0 w 7871"/>
              <a:gd name="T7" fmla="*/ 0 h 5404"/>
              <a:gd name="T8" fmla="*/ 0 w 7871"/>
              <a:gd name="T9" fmla="*/ 5404 h 5404"/>
              <a:gd name="T10" fmla="*/ 5172 w 7871"/>
              <a:gd name="T11" fmla="*/ 5404 h 5404"/>
              <a:gd name="T12" fmla="*/ 7871 w 7871"/>
              <a:gd name="T13" fmla="*/ 2698 h 5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871" h="5404">
                <a:moveTo>
                  <a:pt x="7871" y="2698"/>
                </a:moveTo>
                <a:lnTo>
                  <a:pt x="7871" y="2698"/>
                </a:lnTo>
                <a:cubicBezTo>
                  <a:pt x="7871" y="1192"/>
                  <a:pt x="6668" y="0"/>
                  <a:pt x="5172" y="0"/>
                </a:cubicBezTo>
                <a:lnTo>
                  <a:pt x="0" y="0"/>
                </a:lnTo>
                <a:lnTo>
                  <a:pt x="0" y="5404"/>
                </a:lnTo>
                <a:lnTo>
                  <a:pt x="5172" y="5404"/>
                </a:lnTo>
                <a:cubicBezTo>
                  <a:pt x="6668" y="5404"/>
                  <a:pt x="7871" y="4211"/>
                  <a:pt x="7871" y="2698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84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500" y="1714500"/>
            <a:ext cx="8382000" cy="2438400"/>
          </a:xfrm>
        </p:spPr>
        <p:txBody>
          <a:bodyPr anchor="b" anchorCtr="0">
            <a:noAutofit/>
          </a:bodyPr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4381500"/>
            <a:ext cx="8382000" cy="7620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333">
                <a:solidFill>
                  <a:schemeClr val="bg1"/>
                </a:solidFill>
              </a:defRPr>
            </a:lvl1pPr>
            <a:lvl2pPr marL="609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Text Box 115"/>
          <p:cNvSpPr txBox="1">
            <a:spLocks noChangeArrowheads="1"/>
          </p:cNvSpPr>
          <p:nvPr userDrawn="1"/>
        </p:nvSpPr>
        <p:spPr bwMode="auto">
          <a:xfrm>
            <a:off x="9906000" y="533400"/>
            <a:ext cx="17145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03C7D0F0-10D5-4191-B6F4-99306F468FEF}" type="datetime4">
              <a:rPr lang="en-US" sz="1167" b="0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August 13, 2020</a:t>
            </a:fld>
            <a:endParaRPr lang="en-US" sz="1167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572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571500" y="533400"/>
            <a:ext cx="8382000" cy="2857500"/>
          </a:xfrm>
        </p:spPr>
        <p:txBody>
          <a:bodyPr anchor="b" anchorCtr="0">
            <a:noAutofit/>
          </a:bodyPr>
          <a:lstStyle>
            <a:lvl1pPr>
              <a:defRPr sz="5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571500" y="3657600"/>
            <a:ext cx="8382000" cy="7620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333">
                <a:solidFill>
                  <a:schemeClr val="tx1"/>
                </a:solidFill>
              </a:defRPr>
            </a:lvl1pPr>
            <a:lvl2pPr marL="609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9906000" y="6317033"/>
            <a:ext cx="17145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524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03C7D0F0-10D5-4191-B6F4-99306F468FEF}" type="datetime4">
              <a:rPr lang="en-US" sz="1167" b="0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August 13, 2020</a:t>
            </a:fld>
            <a:endParaRPr lang="en-US" sz="1167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079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571500" y="533136"/>
            <a:ext cx="8382000" cy="2857500"/>
          </a:xfrm>
        </p:spPr>
        <p:txBody>
          <a:bodyPr anchor="b" anchorCtr="0">
            <a:noAutofit/>
          </a:bodyPr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571500" y="3657600"/>
            <a:ext cx="8382000" cy="7620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333">
                <a:solidFill>
                  <a:schemeClr val="bg1"/>
                </a:solidFill>
              </a:defRPr>
            </a:lvl1pPr>
            <a:lvl2pPr marL="609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9906000" y="6317033"/>
            <a:ext cx="17145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524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03C7D0F0-10D5-4191-B6F4-99306F468FEF}" type="datetime4">
              <a:rPr lang="en-US" sz="1167" b="0" smtClean="0">
                <a:solidFill>
                  <a:schemeClr val="bg1"/>
                </a:solidFill>
              </a:rPr>
              <a:pPr algn="r" defTabSz="683921">
                <a:spcBef>
                  <a:spcPts val="0"/>
                </a:spcBef>
              </a:pPr>
              <a:t>August 13, 2020</a:t>
            </a:fld>
            <a:endParaRPr lang="en-US" sz="1167" b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68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14499"/>
            <a:ext cx="11049000" cy="4267730"/>
          </a:xfrm>
        </p:spPr>
        <p:txBody>
          <a:bodyPr numCol="2" spcCol="457200">
            <a:normAutofit/>
          </a:bodyPr>
          <a:lstStyle>
            <a:lvl1pPr marL="380985" indent="-380985">
              <a:spcBef>
                <a:spcPts val="750"/>
              </a:spcBef>
              <a:buFont typeface="+mj-lt"/>
              <a:buAutoNum type="arabicPeriod"/>
              <a:tabLst>
                <a:tab pos="5280872" algn="r"/>
              </a:tabLst>
              <a:defRPr sz="1667"/>
            </a:lvl1pPr>
            <a:lvl2pPr marL="571477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2pPr>
            <a:lvl3pPr marL="761970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3pPr>
            <a:lvl4pPr marL="952462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4pPr>
            <a:lvl5pPr marL="1142954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5pPr>
            <a:lvl6pPr marL="1333447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6pPr>
            <a:lvl7pPr marL="1523939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7pPr>
            <a:lvl8pPr marL="1714431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8pPr>
            <a:lvl9pPr marL="1904924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9986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380985" indent="-190492">
              <a:buFont typeface="Arial" pitchFamily="34" charset="0"/>
              <a:buChar char="–"/>
              <a:defRPr/>
            </a:lvl4pPr>
            <a:lvl5pPr marL="571477" indent="-190492">
              <a:buFont typeface="Arial" pitchFamily="34" charset="0"/>
              <a:buChar char="–"/>
              <a:defRPr/>
            </a:lvl5pPr>
            <a:lvl6pPr marL="761970" indent="-190492">
              <a:buFont typeface="Arial" pitchFamily="34" charset="0"/>
              <a:buChar char="–"/>
              <a:defRPr baseline="0"/>
            </a:lvl6pPr>
            <a:lvl7pPr marL="952462" indent="-190492">
              <a:buFont typeface="Arial" pitchFamily="34" charset="0"/>
              <a:buChar char="–"/>
              <a:defRPr baseline="0"/>
            </a:lvl7pPr>
            <a:lvl8pPr marL="1142954" indent="-190492">
              <a:buFont typeface="Arial" pitchFamily="34" charset="0"/>
              <a:buChar char="–"/>
              <a:defRPr baseline="0"/>
            </a:lvl8pPr>
            <a:lvl9pPr marL="1333447" indent="-190492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537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 marL="380985" indent="-190492">
              <a:buFont typeface="Arial" pitchFamily="34" charset="0"/>
              <a:buChar char="–"/>
              <a:defRPr>
                <a:solidFill>
                  <a:schemeClr val="bg1"/>
                </a:solidFill>
              </a:defRPr>
            </a:lvl4pPr>
            <a:lvl5pPr marL="571477" indent="-190492">
              <a:buFont typeface="Arial" pitchFamily="34" charset="0"/>
              <a:buChar char="–"/>
              <a:defRPr>
                <a:solidFill>
                  <a:schemeClr val="bg1"/>
                </a:solidFill>
              </a:defRPr>
            </a:lvl5pPr>
            <a:lvl6pPr marL="761970" indent="-190492">
              <a:buFont typeface="Arial" pitchFamily="34" charset="0"/>
              <a:buChar char="–"/>
              <a:defRPr baseline="0"/>
            </a:lvl6pPr>
            <a:lvl7pPr marL="952462" indent="-190492">
              <a:buFont typeface="Arial" pitchFamily="34" charset="0"/>
              <a:buChar char="–"/>
              <a:defRPr baseline="0"/>
            </a:lvl7pPr>
            <a:lvl8pPr marL="1142954" indent="-190492">
              <a:buFont typeface="Arial" pitchFamily="34" charset="0"/>
              <a:buChar char="–"/>
              <a:defRPr baseline="0"/>
            </a:lvl8pPr>
            <a:lvl9pPr marL="1333447" indent="-190492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Box 115">
            <a:extLst>
              <a:ext uri="{FF2B5EF4-FFF2-40B4-BE49-F238E27FC236}">
                <a16:creationId xmlns:a16="http://schemas.microsoft.com/office/drawing/2014/main" id="{C7F577C8-1C6E-4C24-8AFA-851D2AEC83A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03C7D0F0-10D5-4191-B6F4-99306F468FEF}" type="datetime4">
              <a:rPr lang="en-US" sz="917" b="0" smtClean="0">
                <a:solidFill>
                  <a:schemeClr val="bg1"/>
                </a:solidFill>
              </a:rPr>
              <a:pPr algn="r" defTabSz="683921">
                <a:spcBef>
                  <a:spcPts val="0"/>
                </a:spcBef>
              </a:pPr>
              <a:t>August 13, 2020</a:t>
            </a:fld>
            <a:endParaRPr lang="en-US" sz="917" b="0">
              <a:solidFill>
                <a:schemeClr val="bg1"/>
              </a:solidFill>
            </a:endParaRPr>
          </a:p>
        </p:txBody>
      </p:sp>
      <p:sp>
        <p:nvSpPr>
          <p:cNvPr id="7" name="Text Box 115">
            <a:extLst>
              <a:ext uri="{FF2B5EF4-FFF2-40B4-BE49-F238E27FC236}">
                <a16:creationId xmlns:a16="http://schemas.microsoft.com/office/drawing/2014/main" id="{2FFF762A-3C01-4C03-95B4-A6B74BE7158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18E29826-F105-4F77-B977-03F4A4723A21}" type="slidenum">
              <a:rPr lang="en-US" sz="917" b="1" smtClean="0">
                <a:solidFill>
                  <a:schemeClr val="bg1"/>
                </a:solidFill>
              </a:rPr>
              <a:pPr algn="r" defTabSz="683921">
                <a:spcBef>
                  <a:spcPts val="0"/>
                </a:spcBef>
              </a:pPr>
              <a:t>‹#›</a:t>
            </a:fld>
            <a:endParaRPr lang="en-US" sz="917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096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90492" indent="-190492">
              <a:buFont typeface="Arial" pitchFamily="34" charset="0"/>
              <a:buChar char="•"/>
              <a:defRPr b="0"/>
            </a:lvl1pPr>
            <a:lvl2pPr marL="380985" indent="-190492">
              <a:spcBef>
                <a:spcPts val="500"/>
              </a:spcBef>
              <a:buFont typeface="Arial" pitchFamily="34" charset="0"/>
              <a:buChar char="–"/>
              <a:defRPr b="0"/>
            </a:lvl2pPr>
            <a:lvl3pPr marL="571477" indent="-190492">
              <a:spcBef>
                <a:spcPts val="500"/>
              </a:spcBef>
              <a:buFont typeface="Arial" pitchFamily="34" charset="0"/>
              <a:buChar char="–"/>
              <a:defRPr b="0"/>
            </a:lvl3pPr>
            <a:lvl4pPr marL="761970" indent="-190492">
              <a:spcBef>
                <a:spcPts val="500"/>
              </a:spcBef>
              <a:buFont typeface="Arial" pitchFamily="34" charset="0"/>
              <a:buChar char="–"/>
              <a:defRPr b="0"/>
            </a:lvl4pPr>
            <a:lvl5pPr marL="952462" indent="-190492">
              <a:spcBef>
                <a:spcPts val="500"/>
              </a:spcBef>
              <a:buFont typeface="Arial" pitchFamily="34" charset="0"/>
              <a:buChar char="–"/>
              <a:defRPr b="0"/>
            </a:lvl5pPr>
            <a:lvl6pPr marL="1142954" indent="-190492">
              <a:spcBef>
                <a:spcPts val="500"/>
              </a:spcBef>
              <a:buFont typeface="Arial" pitchFamily="34" charset="0"/>
              <a:buChar char="–"/>
              <a:defRPr baseline="0"/>
            </a:lvl6pPr>
            <a:lvl7pPr marL="1333447" indent="-190492">
              <a:spcBef>
                <a:spcPts val="500"/>
              </a:spcBef>
              <a:buFont typeface="Arial" pitchFamily="34" charset="0"/>
              <a:buChar char="–"/>
              <a:defRPr baseline="0"/>
            </a:lvl7pPr>
            <a:lvl8pPr marL="1523939" indent="-190492">
              <a:spcBef>
                <a:spcPts val="500"/>
              </a:spcBef>
              <a:buFont typeface="Arial" pitchFamily="34" charset="0"/>
              <a:buChar char="–"/>
              <a:defRPr baseline="0"/>
            </a:lvl8pPr>
            <a:lvl9pPr marL="1714431" indent="-190492">
              <a:spcBef>
                <a:spcPts val="5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568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555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AAC44-8B0B-41B8-A6E1-A0AAD51B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C6DAE-8362-4588-88DA-00E9E903F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F7ED6-BF2A-46DF-B18C-787D256CE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C8354-873F-4488-A1FE-FDE463111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B7B62-30DD-40BE-867D-C4ACA8B24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1774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714499"/>
            <a:ext cx="5334000" cy="4267730"/>
          </a:xfrm>
          <a:noFill/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 marL="380985" indent="-190492">
              <a:buFont typeface="Arial" pitchFamily="34" charset="0"/>
              <a:buChar char="–"/>
              <a:defRPr sz="1667"/>
            </a:lvl4pPr>
            <a:lvl5pPr marL="571477" indent="-190492">
              <a:buFont typeface="Arial" pitchFamily="34" charset="0"/>
              <a:buChar char="–"/>
              <a:defRPr sz="1667"/>
            </a:lvl5pPr>
            <a:lvl6pPr marL="761970" indent="-190492">
              <a:buFont typeface="Arial" pitchFamily="34" charset="0"/>
              <a:buChar char="–"/>
              <a:defRPr sz="1667" baseline="0"/>
            </a:lvl6pPr>
            <a:lvl7pPr marL="952462" indent="-190492">
              <a:buFont typeface="Arial" pitchFamily="34" charset="0"/>
              <a:buChar char="–"/>
              <a:defRPr sz="1667" baseline="0"/>
            </a:lvl7pPr>
            <a:lvl8pPr marL="1142954" indent="-190492">
              <a:buFont typeface="Arial" pitchFamily="34" charset="0"/>
              <a:buChar char="–"/>
              <a:defRPr sz="1667" baseline="0"/>
            </a:lvl8pPr>
            <a:lvl9pPr marL="1333447" indent="-190492">
              <a:buFont typeface="Arial" pitchFamily="34" charset="0"/>
              <a:buChar char="–"/>
              <a:defRPr sz="1667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6500" y="1714499"/>
            <a:ext cx="5334000" cy="4267728"/>
          </a:xfrm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>
              <a:defRPr sz="1667"/>
            </a:lvl4pPr>
            <a:lvl5pPr>
              <a:defRPr sz="1667"/>
            </a:lvl5pPr>
            <a:lvl6pPr>
              <a:defRPr sz="1667" baseline="0"/>
            </a:lvl6pPr>
            <a:lvl7pPr>
              <a:defRPr sz="1667" baseline="0"/>
            </a:lvl7pPr>
            <a:lvl8pPr>
              <a:defRPr sz="1667" baseline="0"/>
            </a:lvl8pPr>
            <a:lvl9pPr>
              <a:defRPr sz="1667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3845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714499"/>
            <a:ext cx="3429000" cy="4267730"/>
          </a:xfrm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>
              <a:defRPr sz="1667"/>
            </a:lvl4pPr>
            <a:lvl5pPr>
              <a:defRPr sz="1667"/>
            </a:lvl5pPr>
            <a:lvl6pPr>
              <a:defRPr sz="1667" baseline="0"/>
            </a:lvl6pPr>
            <a:lvl7pPr>
              <a:defRPr sz="1667" baseline="0"/>
            </a:lvl7pPr>
            <a:lvl8pPr>
              <a:defRPr sz="1667" baseline="0"/>
            </a:lvl8pPr>
            <a:lvl9pPr>
              <a:defRPr sz="1667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81500" y="1714499"/>
            <a:ext cx="3429000" cy="4267730"/>
          </a:xfrm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>
              <a:defRPr sz="1667"/>
            </a:lvl4pPr>
            <a:lvl5pPr>
              <a:defRPr sz="1667"/>
            </a:lvl5pPr>
            <a:lvl6pPr>
              <a:defRPr sz="1667" baseline="0"/>
            </a:lvl6pPr>
            <a:lvl7pPr>
              <a:defRPr sz="1667" baseline="0"/>
            </a:lvl7pPr>
            <a:lvl8pPr>
              <a:defRPr sz="1667" baseline="0"/>
            </a:lvl8pPr>
            <a:lvl9pPr>
              <a:defRPr sz="1667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8191500" y="1714499"/>
            <a:ext cx="3429000" cy="4267730"/>
          </a:xfrm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>
              <a:defRPr sz="1667"/>
            </a:lvl4pPr>
            <a:lvl5pPr>
              <a:defRPr sz="1667"/>
            </a:lvl5pPr>
            <a:lvl6pPr>
              <a:defRPr sz="1667" baseline="0"/>
            </a:lvl6pPr>
            <a:lvl7pPr>
              <a:defRPr sz="1667" baseline="0"/>
            </a:lvl7pPr>
            <a:lvl8pPr>
              <a:defRPr sz="1667" baseline="0"/>
            </a:lvl8pPr>
            <a:lvl9pPr>
              <a:defRPr sz="1667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96921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333" b="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1500" y="533136"/>
            <a:ext cx="5334000" cy="1181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03C7D0F0-10D5-4191-B6F4-99306F468FEF}" type="datetime4">
              <a:rPr lang="en-US" sz="917" b="0" smtClean="0">
                <a:solidFill>
                  <a:schemeClr val="tx1"/>
                </a:solidFill>
              </a:rPr>
              <a:pPr algn="r" defTabSz="683921">
                <a:spcBef>
                  <a:spcPct val="50000"/>
                </a:spcBef>
              </a:pPr>
              <a:t>August 13, 2020</a:t>
            </a:fld>
            <a:endParaRPr lang="en-US" sz="917" b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18E29826-F105-4F77-B977-03F4A4723A21}" type="slidenum">
              <a:rPr lang="en-US" sz="917" b="1" smtClean="0">
                <a:solidFill>
                  <a:schemeClr val="tx1"/>
                </a:solidFill>
              </a:rPr>
              <a:pPr algn="r" defTabSz="683921">
                <a:spcBef>
                  <a:spcPct val="50000"/>
                </a:spcBef>
              </a:pPr>
              <a:t>‹#›</a:t>
            </a:fld>
            <a:endParaRPr lang="en-US" sz="917" b="1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571500" y="1714499"/>
            <a:ext cx="5334000" cy="42677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2038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571500" y="1714500"/>
            <a:ext cx="9334500" cy="4267729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5000"/>
            </a:lvl1pPr>
            <a:lvl2pPr marL="0" indent="0">
              <a:spcBef>
                <a:spcPts val="750"/>
              </a:spcBef>
              <a:buFontTx/>
              <a:buNone/>
              <a:defRPr/>
            </a:lvl2pPr>
            <a:lvl3pPr marL="0" indent="0">
              <a:spcBef>
                <a:spcPts val="750"/>
              </a:spcBef>
              <a:buFontTx/>
              <a:buNone/>
              <a:defRPr/>
            </a:lvl3pPr>
            <a:lvl4pPr marL="0" indent="0">
              <a:spcBef>
                <a:spcPts val="750"/>
              </a:spcBef>
              <a:buFontTx/>
              <a:buNone/>
              <a:defRPr/>
            </a:lvl4pPr>
            <a:lvl5pPr marL="0" indent="0">
              <a:spcBef>
                <a:spcPts val="750"/>
              </a:spcBef>
              <a:buFontTx/>
              <a:buNone/>
              <a:defRPr/>
            </a:lvl5pPr>
            <a:lvl6pPr marL="0" indent="0">
              <a:spcBef>
                <a:spcPts val="750"/>
              </a:spcBef>
              <a:buFontTx/>
              <a:buNone/>
              <a:defRPr baseline="0"/>
            </a:lvl6pPr>
            <a:lvl7pPr marL="0" indent="0">
              <a:spcBef>
                <a:spcPts val="750"/>
              </a:spcBef>
              <a:buFontTx/>
              <a:buNone/>
              <a:defRPr baseline="0"/>
            </a:lvl7pPr>
            <a:lvl8pPr marL="0" indent="0">
              <a:spcBef>
                <a:spcPts val="750"/>
              </a:spcBef>
              <a:buFontTx/>
              <a:buNone/>
              <a:defRPr baseline="0"/>
            </a:lvl8pPr>
            <a:lvl9pPr marL="0" indent="0">
              <a:spcBef>
                <a:spcPts val="75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090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571500" y="533400"/>
            <a:ext cx="8382000" cy="3581400"/>
          </a:xfrm>
        </p:spPr>
        <p:txBody>
          <a:bodyPr anchor="b" anchorCtr="0">
            <a:noAutofit/>
          </a:bodyPr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571500" y="4381500"/>
            <a:ext cx="8382000" cy="762000"/>
          </a:xfrm>
        </p:spPr>
        <p:txBody>
          <a:bodyPr>
            <a:noAutofit/>
          </a:bodyPr>
          <a:lstStyle>
            <a:lvl1pPr marL="0" indent="0" algn="l">
              <a:buNone/>
              <a:defRPr sz="2333">
                <a:solidFill>
                  <a:schemeClr val="bg1"/>
                </a:solidFill>
              </a:defRPr>
            </a:lvl1pPr>
            <a:lvl2pPr marL="609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03C7D0F0-10D5-4191-B6F4-99306F468FEF}" type="datetime4">
              <a:rPr lang="en-US" sz="917" b="0" smtClean="0">
                <a:solidFill>
                  <a:schemeClr val="bg1"/>
                </a:solidFill>
              </a:rPr>
              <a:pPr algn="r" defTabSz="683921">
                <a:spcBef>
                  <a:spcPct val="50000"/>
                </a:spcBef>
              </a:pPr>
              <a:t>August 13, 2020</a:t>
            </a:fld>
            <a:endParaRPr lang="en-US" sz="917" b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18E29826-F105-4F77-B977-03F4A4723A21}" type="slidenum">
              <a:rPr lang="en-US" sz="917" b="1" smtClean="0">
                <a:solidFill>
                  <a:schemeClr val="bg1"/>
                </a:solidFill>
              </a:rPr>
              <a:pPr algn="r" defTabSz="683921">
                <a:spcBef>
                  <a:spcPct val="50000"/>
                </a:spcBef>
              </a:pPr>
              <a:t>‹#›</a:t>
            </a:fld>
            <a:endParaRPr lang="en-US" sz="917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75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1BF24-C84D-4138-989B-CD8BF1A66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485C65-E43D-4492-8E89-1F5C8B5C1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3EC82-C095-4628-A0F8-A75A0BD78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49E8D-37F2-494B-BA0D-6DCFB2BE4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89EA8-D99B-400D-BFF3-7EC4E153E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75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FEA12-4B7A-4363-8EEA-BC2973758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45C93-D497-4396-AF85-FA17BD8570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5F3CF0-75A2-4284-8EF4-B72C70BBF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B659F-A907-4229-844C-F9A782859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1BD565-602F-4C30-AF2E-BFC91A004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64F0F5-3578-41BD-9174-793CD2F6E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8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8C5B7-CBEE-49B3-B532-69B50D537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49116-6F0A-4642-9D1E-8F415CEF3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8979E-2B69-41EF-A340-4C0F0939AF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C0F3F-2C7A-4786-A9CF-5A87DD0FB2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DFF6F0-8C7A-4C3A-8F60-5C7CCDDD9E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10C7B0-58C6-438F-A67E-98679937C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2A835B-5DEC-4599-86C7-23324D942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F59432-4532-491E-B47A-40C95DB5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78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A0C05-77D6-474A-86BE-2D60F0F40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350C3F-BCE2-412A-8B84-59CDE683B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36BE3F-7C15-4D7B-8567-741C506EA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F64E50-289F-479A-9838-0143D99B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941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2F3A21-C6BF-4D54-BD97-E59578EA8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97B86-0BFA-40F1-869D-305C2BD1E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3534D-686D-4137-9EB3-0C79C53BC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24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78FAD-6FDF-46B9-8C6B-3A0FCE778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69BE2-54A2-4719-AF0B-48A4A649C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6D6F48-5CDD-4E66-96F5-CE92059FD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FF883B-83EA-4ECD-88A4-E3EA2A2F4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FA7C65-CBDF-4206-B486-27BB5D109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DA515-7E59-4B88-BBB3-6B8A5AA24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771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7F50-4030-463C-9207-27C3277B0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B150F8-1E95-491F-A4DD-33A408639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D057CC-38EC-47A6-B5B9-57CAF374C5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29B383-9F8A-4B73-9C55-8359AD9FE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8358EE-D40D-4AAA-A407-6C147569C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F125A-6150-4F5F-841F-8EE4128CC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347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B569A9-2210-4531-A984-F75B0B056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86436-1693-4193-B868-6D49F4D94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5E780-AB77-4EE2-99CA-447FD3A4B4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55AEAC-8735-4562-94F3-C95B7D03774E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A40CF-CB11-4115-8F9B-899AA2ECB2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FEF8D-446B-463D-9DE0-2B87DC2C9D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43247-BB9A-41E4-AAEB-7089FF663A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15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71500" y="533136"/>
            <a:ext cx="11049000" cy="11813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571500" y="1714500"/>
            <a:ext cx="9334500" cy="426772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03C7D0F0-10D5-4191-B6F4-99306F468FEF}" type="datetime4">
              <a:rPr lang="en-US" sz="917" b="0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August 13, 2020</a:t>
            </a:fld>
            <a:endParaRPr lang="en-US" sz="917" b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18E29826-F105-4F77-B977-03F4A4723A21}" type="slidenum">
              <a:rPr lang="en-US" sz="917" b="1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‹#›</a:t>
            </a:fld>
            <a:endParaRPr lang="en-US" sz="917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7907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9151" rtl="0" eaLnBrk="1" latinLnBrk="0" hangingPunct="1">
        <a:lnSpc>
          <a:spcPct val="85000"/>
        </a:lnSpc>
        <a:spcBef>
          <a:spcPct val="0"/>
        </a:spcBef>
        <a:buNone/>
        <a:defRPr sz="3333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51" rtl="0" eaLnBrk="1" latinLnBrk="0" hangingPunct="1">
        <a:spcBef>
          <a:spcPts val="1000"/>
        </a:spcBef>
        <a:buFontTx/>
        <a:buNone/>
        <a:defRPr sz="1667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219151" rtl="0" eaLnBrk="1" latinLnBrk="0" hangingPunct="1">
        <a:spcBef>
          <a:spcPts val="1000"/>
        </a:spcBef>
        <a:buFontTx/>
        <a:buNone/>
        <a:defRPr sz="1667" kern="1200">
          <a:solidFill>
            <a:schemeClr val="tx1"/>
          </a:solidFill>
          <a:latin typeface="+mn-lt"/>
          <a:ea typeface="+mn-ea"/>
          <a:cs typeface="+mn-cs"/>
        </a:defRPr>
      </a:lvl2pPr>
      <a:lvl3pPr marL="190492" indent="-190492" algn="l" defTabSz="1219151" rtl="0" eaLnBrk="1" latinLnBrk="0" hangingPunct="1">
        <a:spcBef>
          <a:spcPts val="1000"/>
        </a:spcBef>
        <a:buFont typeface="Arial" pitchFamily="34" charset="0"/>
        <a:buChar char="•"/>
        <a:tabLst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380985" indent="-190492" algn="l" defTabSz="1219151" rtl="0" eaLnBrk="1" latinLnBrk="0" hangingPunct="1">
        <a:spcBef>
          <a:spcPts val="500"/>
        </a:spcBef>
        <a:buFont typeface="Arial" pitchFamily="34" charset="0"/>
        <a:buChar char="–"/>
        <a:tabLst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571477" indent="-190492" algn="l" defTabSz="1219151" rtl="0" eaLnBrk="1" latinLnBrk="0" hangingPunct="1">
        <a:spcBef>
          <a:spcPts val="500"/>
        </a:spcBef>
        <a:buFont typeface="Arial" pitchFamily="34" charset="0"/>
        <a:buChar char="–"/>
        <a:tabLst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761970" indent="-190492" algn="l" defTabSz="1219151" rtl="0" eaLnBrk="1" latinLnBrk="0" hangingPunct="1">
        <a:spcBef>
          <a:spcPts val="5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952462" indent="-190492" algn="l" defTabSz="1219151" rtl="0" eaLnBrk="1" latinLnBrk="0" hangingPunct="1">
        <a:spcBef>
          <a:spcPts val="500"/>
        </a:spcBef>
        <a:buFont typeface="Arial" pitchFamily="34" charset="0"/>
        <a:buChar char="–"/>
        <a:tabLst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1142954" indent="-190492" algn="l" defTabSz="1219151" rtl="0" eaLnBrk="1" latinLnBrk="0" hangingPunct="1">
        <a:spcBef>
          <a:spcPts val="500"/>
        </a:spcBef>
        <a:buFont typeface="Arial" pitchFamily="34" charset="0"/>
        <a:buChar char="–"/>
        <a:defRPr sz="1667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333447" indent="-190492" algn="l" defTabSz="1219151" rtl="0" eaLnBrk="1" latinLnBrk="0" hangingPunct="1">
        <a:spcBef>
          <a:spcPts val="500"/>
        </a:spcBef>
        <a:buFont typeface="Arial" pitchFamily="34" charset="0"/>
        <a:buChar char="–"/>
        <a:tabLst/>
        <a:defRPr sz="1667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6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51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27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02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78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54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29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05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36">
          <p15:clr>
            <a:srgbClr val="F26B43"/>
          </p15:clr>
        </p15:guide>
        <p15:guide id="2" pos="3840">
          <p15:clr>
            <a:srgbClr val="F26B43"/>
          </p15:clr>
        </p15:guide>
        <p15:guide id="4" pos="2520">
          <p15:clr>
            <a:srgbClr val="F26B43"/>
          </p15:clr>
        </p15:guide>
        <p15:guide id="5" pos="2760">
          <p15:clr>
            <a:srgbClr val="F26B43"/>
          </p15:clr>
        </p15:guide>
        <p15:guide id="6" pos="3720">
          <p15:clr>
            <a:srgbClr val="F26B43"/>
          </p15:clr>
        </p15:guide>
        <p15:guide id="7" pos="3960">
          <p15:clr>
            <a:srgbClr val="F26B43"/>
          </p15:clr>
        </p15:guide>
        <p15:guide id="8" pos="4920">
          <p15:clr>
            <a:srgbClr val="F26B43"/>
          </p15:clr>
        </p15:guide>
        <p15:guide id="9" pos="5160">
          <p15:clr>
            <a:srgbClr val="F26B43"/>
          </p15:clr>
        </p15:guide>
        <p15:guide id="10" pos="6240">
          <p15:clr>
            <a:srgbClr val="F26B43"/>
          </p15:clr>
        </p15:guide>
        <p15:guide id="11" pos="7320">
          <p15:clr>
            <a:srgbClr val="F26B43"/>
          </p15:clr>
        </p15:guide>
        <p15:guide id="12" orient="horz" pos="1080">
          <p15:clr>
            <a:srgbClr val="F26B43"/>
          </p15:clr>
        </p15:guide>
        <p15:guide id="13" orient="horz" pos="3768">
          <p15:clr>
            <a:srgbClr val="F26B43"/>
          </p15:clr>
        </p15:guide>
        <p15:guide id="14" orient="horz" pos="40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1.png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mailto:joverton@dxc.com" TargetMode="External"/><Relationship Id="rId13" Type="http://schemas.openxmlformats.org/officeDocument/2006/relationships/hyperlink" Target="https://github.com/dxc-technology/DXC-Smart-Queue/tree/master/Documentation/Technical" TargetMode="External"/><Relationship Id="rId1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hyperlink" Target="mailto:saggarwal56@dxc.com" TargetMode="External"/><Relationship Id="rId12" Type="http://schemas.openxmlformats.org/officeDocument/2006/relationships/hyperlink" Target="https://github.com/dxc-technology/DXC-Smart-Queue/tree/master/Documentation/User" TargetMode="External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6" Type="http://schemas.openxmlformats.org/officeDocument/2006/relationships/hyperlink" Target="mailto:draygadasdom@dxc.com" TargetMode="External"/><Relationship Id="rId11" Type="http://schemas.openxmlformats.org/officeDocument/2006/relationships/hyperlink" Target="https://www.youtube.com/watch?v=__JuQAPp798&amp;feature=youtu.be" TargetMode="External"/><Relationship Id="rId5" Type="http://schemas.openxmlformats.org/officeDocument/2006/relationships/hyperlink" Target="mailto:pprabhakar27@dxc.com" TargetMode="External"/><Relationship Id="rId15" Type="http://schemas.openxmlformats.org/officeDocument/2006/relationships/image" Target="../media/image7.png"/><Relationship Id="rId10" Type="http://schemas.openxmlformats.org/officeDocument/2006/relationships/hyperlink" Target="https://github.com/dxc-technology/DXC-Smart-Queue" TargetMode="External"/><Relationship Id="rId4" Type="http://schemas.microsoft.com/office/2007/relationships/hdphoto" Target="../media/hdphoto1.wdp"/><Relationship Id="rId9" Type="http://schemas.openxmlformats.org/officeDocument/2006/relationships/hyperlink" Target="mailto:hkumar34@dxc.com" TargetMode="External"/><Relationship Id="rId1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4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C81222-735F-44E1-B25E-1063FD30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05" y="1080836"/>
            <a:ext cx="32004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FedEx Economy</a:t>
            </a:r>
          </a:p>
        </p:txBody>
      </p:sp>
      <p:pic>
        <p:nvPicPr>
          <p:cNvPr id="1030" name="Picture 6" descr="Young Woman Working On Robot - Public Policy Institute of California">
            <a:extLst>
              <a:ext uri="{FF2B5EF4-FFF2-40B4-BE49-F238E27FC236}">
                <a16:creationId xmlns:a16="http://schemas.microsoft.com/office/drawing/2014/main" id="{941DDDBD-AF22-4EFC-B869-B3006284CD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7" r="-4" b="8658"/>
          <a:stretch/>
        </p:blipFill>
        <p:spPr bwMode="auto">
          <a:xfrm>
            <a:off x="4653627" y="-1"/>
            <a:ext cx="3719750" cy="2225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op Small-Business Owner Responsibilities">
            <a:extLst>
              <a:ext uri="{FF2B5EF4-FFF2-40B4-BE49-F238E27FC236}">
                <a16:creationId xmlns:a16="http://schemas.microsoft.com/office/drawing/2014/main" id="{48D31DB0-4C06-47E3-BCFB-AB03E0EC64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8348"/>
          <a:stretch/>
        </p:blipFill>
        <p:spPr bwMode="auto">
          <a:xfrm>
            <a:off x="8464815" y="-16426"/>
            <a:ext cx="3719752" cy="226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48C0DF7-DB0D-4455-B3E2-52B1140381E2}"/>
              </a:ext>
            </a:extLst>
          </p:cNvPr>
          <p:cNvGrpSpPr/>
          <p:nvPr/>
        </p:nvGrpSpPr>
        <p:grpSpPr>
          <a:xfrm>
            <a:off x="4653626" y="2316480"/>
            <a:ext cx="3719752" cy="2208616"/>
            <a:chOff x="4653626" y="2316480"/>
            <a:chExt cx="3719752" cy="220861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BB21080-62BC-45C4-A561-AB73F8FA58E7}"/>
                </a:ext>
              </a:extLst>
            </p:cNvPr>
            <p:cNvSpPr/>
            <p:nvPr/>
          </p:nvSpPr>
          <p:spPr>
            <a:xfrm>
              <a:off x="4653626" y="2316480"/>
              <a:ext cx="3719752" cy="220861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28" name="Picture 4" descr="Roxo On Demand Delivery Bot | FedEx">
              <a:extLst>
                <a:ext uri="{FF2B5EF4-FFF2-40B4-BE49-F238E27FC236}">
                  <a16:creationId xmlns:a16="http://schemas.microsoft.com/office/drawing/2014/main" id="{71AC8590-D030-4608-B550-04691B3E7A6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86" b="13571"/>
            <a:stretch/>
          </p:blipFill>
          <p:spPr bwMode="auto">
            <a:xfrm>
              <a:off x="5075193" y="2316480"/>
              <a:ext cx="2876616" cy="22086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0" name="Picture 2" descr="Online Shopper - eBusiness Institute">
            <a:extLst>
              <a:ext uri="{FF2B5EF4-FFF2-40B4-BE49-F238E27FC236}">
                <a16:creationId xmlns:a16="http://schemas.microsoft.com/office/drawing/2014/main" id="{11749E02-D143-4156-98EC-9493792E9E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1" r="2" b="2"/>
          <a:stretch/>
        </p:blipFill>
        <p:spPr bwMode="auto">
          <a:xfrm>
            <a:off x="4653627" y="4616536"/>
            <a:ext cx="3719748" cy="2241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ome Big Retailers Are Still Betting On Brick and Mortar - The New ...">
            <a:extLst>
              <a:ext uri="{FF2B5EF4-FFF2-40B4-BE49-F238E27FC236}">
                <a16:creationId xmlns:a16="http://schemas.microsoft.com/office/drawing/2014/main" id="{B41DD3FC-47AF-42A4-A06F-B65D13838F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9353"/>
          <a:stretch/>
        </p:blipFill>
        <p:spPr bwMode="auto">
          <a:xfrm>
            <a:off x="8464815" y="4607394"/>
            <a:ext cx="3719752" cy="2250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5D4E6A-F94F-43ED-8801-EA9ACA822678}"/>
              </a:ext>
            </a:extLst>
          </p:cNvPr>
          <p:cNvSpPr txBox="1"/>
          <p:nvPr/>
        </p:nvSpPr>
        <p:spPr>
          <a:xfrm>
            <a:off x="430305" y="3869355"/>
            <a:ext cx="3950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038" indent="-173038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FedEx APIs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allow the bots to make deliveries earn </a:t>
            </a:r>
            <a:r>
              <a:rPr lang="en-US" sz="16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FedEx tokens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b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pay for their own maintenance.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0F15367-0330-4207-9E8D-C95978CDB7A6}"/>
              </a:ext>
            </a:extLst>
          </p:cNvPr>
          <p:cNvGrpSpPr/>
          <p:nvPr/>
        </p:nvGrpSpPr>
        <p:grpSpPr>
          <a:xfrm>
            <a:off x="8464815" y="2316480"/>
            <a:ext cx="3719752" cy="2208616"/>
            <a:chOff x="8464815" y="2316480"/>
            <a:chExt cx="3719752" cy="220861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9C0B5C2-CE4A-4C65-B02B-4A3CE0D17326}"/>
                </a:ext>
              </a:extLst>
            </p:cNvPr>
            <p:cNvSpPr/>
            <p:nvPr/>
          </p:nvSpPr>
          <p:spPr>
            <a:xfrm>
              <a:off x="8464815" y="2316480"/>
              <a:ext cx="3719752" cy="220861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 descr="A close up of a sign&#10;&#10;Description automatically generated">
              <a:extLst>
                <a:ext uri="{FF2B5EF4-FFF2-40B4-BE49-F238E27FC236}">
                  <a16:creationId xmlns:a16="http://schemas.microsoft.com/office/drawing/2014/main" id="{2FA4DC0E-3D30-4B36-81B1-7424A3EE0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01489" y="2972952"/>
              <a:ext cx="3046405" cy="852994"/>
            </a:xfrm>
            <a:prstGeom prst="rect">
              <a:avLst/>
            </a:prstGeom>
          </p:spPr>
        </p:pic>
      </p:grp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118D19CD-49F9-42EF-845B-F8C738CF17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05" y="313416"/>
            <a:ext cx="901905" cy="88920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845DF0A-8417-4701-A085-525305CED1D9}"/>
              </a:ext>
            </a:extLst>
          </p:cNvPr>
          <p:cNvSpPr txBox="1"/>
          <p:nvPr/>
        </p:nvSpPr>
        <p:spPr>
          <a:xfrm>
            <a:off x="430305" y="4762717"/>
            <a:ext cx="3950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038" indent="-173038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tokens fund startups.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3EC3562-CD6F-4FA9-A363-0651B854C80F}"/>
              </a:ext>
            </a:extLst>
          </p:cNvPr>
          <p:cNvSpPr txBox="1"/>
          <p:nvPr/>
        </p:nvSpPr>
        <p:spPr>
          <a:xfrm>
            <a:off x="430305" y="5163636"/>
            <a:ext cx="3950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038" indent="-173038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startups are an engine for growth.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F49DC-152E-4A60-8775-0EEDD765E7C1}"/>
              </a:ext>
            </a:extLst>
          </p:cNvPr>
          <p:cNvSpPr txBox="1"/>
          <p:nvPr/>
        </p:nvSpPr>
        <p:spPr>
          <a:xfrm>
            <a:off x="430305" y="5602508"/>
            <a:ext cx="39504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is the idea behind 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FedEx economy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906845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7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75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25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925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175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 build="p"/>
      <p:bldP spid="24" grpId="0" build="p"/>
      <p:bldP spid="25" grpId="0" build="p"/>
      <p:bldP spid="2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26B6809-8B63-466C-BFDE-F3D45F346234}"/>
              </a:ext>
            </a:extLst>
          </p:cNvPr>
          <p:cNvSpPr/>
          <p:nvPr/>
        </p:nvSpPr>
        <p:spPr>
          <a:xfrm>
            <a:off x="0" y="0"/>
            <a:ext cx="12192000" cy="1296365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676D6F-8582-4494-BC2A-10034FE9C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33137"/>
            <a:ext cx="11049000" cy="508586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we used the FedEx APIs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F6AEC1-0FEA-4C00-A70B-86B3B13F38CA}"/>
              </a:ext>
            </a:extLst>
          </p:cNvPr>
          <p:cNvSpPr/>
          <p:nvPr/>
        </p:nvSpPr>
        <p:spPr>
          <a:xfrm>
            <a:off x="571500" y="1714500"/>
            <a:ext cx="5334000" cy="739333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4D148C"/>
                </a:solidFill>
              </a:rPr>
              <a:t>The FedEx APIs allow the bots to make deliveries and accept FedEx tokens.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D146077-F743-4353-943F-D2FBF20E65D3}"/>
              </a:ext>
            </a:extLst>
          </p:cNvPr>
          <p:cNvGrpSpPr/>
          <p:nvPr/>
        </p:nvGrpSpPr>
        <p:grpSpPr>
          <a:xfrm>
            <a:off x="4306823" y="2639028"/>
            <a:ext cx="1598677" cy="3837972"/>
            <a:chOff x="4306823" y="2639028"/>
            <a:chExt cx="1598677" cy="383797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55CD6E1-990D-4E83-B44A-4662ECB4A448}"/>
                </a:ext>
              </a:extLst>
            </p:cNvPr>
            <p:cNvGrpSpPr/>
            <p:nvPr/>
          </p:nvGrpSpPr>
          <p:grpSpPr>
            <a:xfrm>
              <a:off x="4306823" y="2639028"/>
              <a:ext cx="1598677" cy="1155080"/>
              <a:chOff x="4306823" y="2639028"/>
              <a:chExt cx="1598677" cy="115508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5F21449-186A-4267-9FB9-F4CCC81E9E69}"/>
                  </a:ext>
                </a:extLst>
              </p:cNvPr>
              <p:cNvSpPr/>
              <p:nvPr/>
            </p:nvSpPr>
            <p:spPr>
              <a:xfrm>
                <a:off x="4306823" y="2639028"/>
                <a:ext cx="1598677" cy="1155080"/>
              </a:xfrm>
              <a:prstGeom prst="rect">
                <a:avLst/>
              </a:prstGeom>
              <a:solidFill>
                <a:srgbClr val="4D148C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/>
                  <a:t>FedEx </a:t>
                </a:r>
                <a:br>
                  <a:rPr lang="en-US" sz="1400" b="1" dirty="0"/>
                </a:br>
                <a:r>
                  <a:rPr lang="en-US" sz="1400" b="1" dirty="0"/>
                  <a:t>APIs</a:t>
                </a:r>
              </a:p>
            </p:txBody>
          </p:sp>
          <p:sp>
            <p:nvSpPr>
              <p:cNvPr id="24" name="Freeform 109">
                <a:extLst>
                  <a:ext uri="{FF2B5EF4-FFF2-40B4-BE49-F238E27FC236}">
                    <a16:creationId xmlns:a16="http://schemas.microsoft.com/office/drawing/2014/main" id="{CB9069C1-C853-4A15-8BBE-F470277D1418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206192" y="2941684"/>
                <a:ext cx="535764" cy="535764"/>
              </a:xfrm>
              <a:custGeom>
                <a:avLst/>
                <a:gdLst>
                  <a:gd name="T0" fmla="*/ 768 w 1152"/>
                  <a:gd name="T1" fmla="*/ 576 h 1152"/>
                  <a:gd name="T2" fmla="*/ 480 w 1152"/>
                  <a:gd name="T3" fmla="*/ 768 h 1152"/>
                  <a:gd name="T4" fmla="*/ 480 w 1152"/>
                  <a:gd name="T5" fmla="*/ 384 h 1152"/>
                  <a:gd name="T6" fmla="*/ 768 w 1152"/>
                  <a:gd name="T7" fmla="*/ 576 h 1152"/>
                  <a:gd name="T8" fmla="*/ 1046 w 1152"/>
                  <a:gd name="T9" fmla="*/ 672 h 1152"/>
                  <a:gd name="T10" fmla="*/ 976 w 1152"/>
                  <a:gd name="T11" fmla="*/ 841 h 1152"/>
                  <a:gd name="T12" fmla="*/ 1051 w 1152"/>
                  <a:gd name="T13" fmla="*/ 915 h 1152"/>
                  <a:gd name="T14" fmla="*/ 915 w 1152"/>
                  <a:gd name="T15" fmla="*/ 1051 h 1152"/>
                  <a:gd name="T16" fmla="*/ 841 w 1152"/>
                  <a:gd name="T17" fmla="*/ 976 h 1152"/>
                  <a:gd name="T18" fmla="*/ 672 w 1152"/>
                  <a:gd name="T19" fmla="*/ 1046 h 1152"/>
                  <a:gd name="T20" fmla="*/ 672 w 1152"/>
                  <a:gd name="T21" fmla="*/ 1152 h 1152"/>
                  <a:gd name="T22" fmla="*/ 480 w 1152"/>
                  <a:gd name="T23" fmla="*/ 1152 h 1152"/>
                  <a:gd name="T24" fmla="*/ 480 w 1152"/>
                  <a:gd name="T25" fmla="*/ 1046 h 1152"/>
                  <a:gd name="T26" fmla="*/ 311 w 1152"/>
                  <a:gd name="T27" fmla="*/ 976 h 1152"/>
                  <a:gd name="T28" fmla="*/ 237 w 1152"/>
                  <a:gd name="T29" fmla="*/ 1051 h 1152"/>
                  <a:gd name="T30" fmla="*/ 101 w 1152"/>
                  <a:gd name="T31" fmla="*/ 915 h 1152"/>
                  <a:gd name="T32" fmla="*/ 176 w 1152"/>
                  <a:gd name="T33" fmla="*/ 841 h 1152"/>
                  <a:gd name="T34" fmla="*/ 106 w 1152"/>
                  <a:gd name="T35" fmla="*/ 672 h 1152"/>
                  <a:gd name="T36" fmla="*/ 0 w 1152"/>
                  <a:gd name="T37" fmla="*/ 672 h 1152"/>
                  <a:gd name="T38" fmla="*/ 0 w 1152"/>
                  <a:gd name="T39" fmla="*/ 480 h 1152"/>
                  <a:gd name="T40" fmla="*/ 106 w 1152"/>
                  <a:gd name="T41" fmla="*/ 480 h 1152"/>
                  <a:gd name="T42" fmla="*/ 176 w 1152"/>
                  <a:gd name="T43" fmla="*/ 311 h 1152"/>
                  <a:gd name="T44" fmla="*/ 101 w 1152"/>
                  <a:gd name="T45" fmla="*/ 237 h 1152"/>
                  <a:gd name="T46" fmla="*/ 237 w 1152"/>
                  <a:gd name="T47" fmla="*/ 101 h 1152"/>
                  <a:gd name="T48" fmla="*/ 311 w 1152"/>
                  <a:gd name="T49" fmla="*/ 176 h 1152"/>
                  <a:gd name="T50" fmla="*/ 480 w 1152"/>
                  <a:gd name="T51" fmla="*/ 106 h 1152"/>
                  <a:gd name="T52" fmla="*/ 480 w 1152"/>
                  <a:gd name="T53" fmla="*/ 0 h 1152"/>
                  <a:gd name="T54" fmla="*/ 672 w 1152"/>
                  <a:gd name="T55" fmla="*/ 0 h 1152"/>
                  <a:gd name="T56" fmla="*/ 672 w 1152"/>
                  <a:gd name="T57" fmla="*/ 106 h 1152"/>
                  <a:gd name="T58" fmla="*/ 841 w 1152"/>
                  <a:gd name="T59" fmla="*/ 176 h 1152"/>
                  <a:gd name="T60" fmla="*/ 915 w 1152"/>
                  <a:gd name="T61" fmla="*/ 101 h 1152"/>
                  <a:gd name="T62" fmla="*/ 1051 w 1152"/>
                  <a:gd name="T63" fmla="*/ 237 h 1152"/>
                  <a:gd name="T64" fmla="*/ 976 w 1152"/>
                  <a:gd name="T65" fmla="*/ 311 h 1152"/>
                  <a:gd name="T66" fmla="*/ 1046 w 1152"/>
                  <a:gd name="T67" fmla="*/ 480 h 1152"/>
                  <a:gd name="T68" fmla="*/ 1152 w 1152"/>
                  <a:gd name="T69" fmla="*/ 480 h 1152"/>
                  <a:gd name="T70" fmla="*/ 1152 w 1152"/>
                  <a:gd name="T71" fmla="*/ 672 h 1152"/>
                  <a:gd name="T72" fmla="*/ 1046 w 1152"/>
                  <a:gd name="T73" fmla="*/ 672 h 1152"/>
                  <a:gd name="T74" fmla="*/ 576 w 1152"/>
                  <a:gd name="T75" fmla="*/ 864 h 1152"/>
                  <a:gd name="T76" fmla="*/ 864 w 1152"/>
                  <a:gd name="T77" fmla="*/ 576 h 1152"/>
                  <a:gd name="T78" fmla="*/ 576 w 1152"/>
                  <a:gd name="T79" fmla="*/ 288 h 1152"/>
                  <a:gd name="T80" fmla="*/ 288 w 1152"/>
                  <a:gd name="T81" fmla="*/ 576 h 1152"/>
                  <a:gd name="T82" fmla="*/ 576 w 1152"/>
                  <a:gd name="T83" fmla="*/ 864 h 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152" h="1152">
                    <a:moveTo>
                      <a:pt x="768" y="576"/>
                    </a:moveTo>
                    <a:cubicBezTo>
                      <a:pt x="480" y="768"/>
                      <a:pt x="480" y="768"/>
                      <a:pt x="480" y="768"/>
                    </a:cubicBezTo>
                    <a:cubicBezTo>
                      <a:pt x="480" y="384"/>
                      <a:pt x="480" y="384"/>
                      <a:pt x="480" y="384"/>
                    </a:cubicBezTo>
                    <a:lnTo>
                      <a:pt x="768" y="576"/>
                    </a:lnTo>
                    <a:close/>
                    <a:moveTo>
                      <a:pt x="1046" y="672"/>
                    </a:moveTo>
                    <a:cubicBezTo>
                      <a:pt x="1034" y="733"/>
                      <a:pt x="1010" y="790"/>
                      <a:pt x="976" y="841"/>
                    </a:cubicBezTo>
                    <a:cubicBezTo>
                      <a:pt x="1051" y="915"/>
                      <a:pt x="1051" y="915"/>
                      <a:pt x="1051" y="915"/>
                    </a:cubicBezTo>
                    <a:cubicBezTo>
                      <a:pt x="915" y="1051"/>
                      <a:pt x="915" y="1051"/>
                      <a:pt x="915" y="1051"/>
                    </a:cubicBezTo>
                    <a:cubicBezTo>
                      <a:pt x="841" y="976"/>
                      <a:pt x="841" y="976"/>
                      <a:pt x="841" y="976"/>
                    </a:cubicBezTo>
                    <a:cubicBezTo>
                      <a:pt x="790" y="1010"/>
                      <a:pt x="733" y="1034"/>
                      <a:pt x="672" y="1046"/>
                    </a:cubicBezTo>
                    <a:cubicBezTo>
                      <a:pt x="672" y="1152"/>
                      <a:pt x="672" y="1152"/>
                      <a:pt x="672" y="1152"/>
                    </a:cubicBezTo>
                    <a:cubicBezTo>
                      <a:pt x="480" y="1152"/>
                      <a:pt x="480" y="1152"/>
                      <a:pt x="480" y="1152"/>
                    </a:cubicBezTo>
                    <a:cubicBezTo>
                      <a:pt x="480" y="1046"/>
                      <a:pt x="480" y="1046"/>
                      <a:pt x="480" y="1046"/>
                    </a:cubicBezTo>
                    <a:cubicBezTo>
                      <a:pt x="419" y="1034"/>
                      <a:pt x="362" y="1010"/>
                      <a:pt x="311" y="976"/>
                    </a:cubicBezTo>
                    <a:cubicBezTo>
                      <a:pt x="237" y="1051"/>
                      <a:pt x="237" y="1051"/>
                      <a:pt x="237" y="1051"/>
                    </a:cubicBezTo>
                    <a:cubicBezTo>
                      <a:pt x="101" y="915"/>
                      <a:pt x="101" y="915"/>
                      <a:pt x="101" y="915"/>
                    </a:cubicBezTo>
                    <a:cubicBezTo>
                      <a:pt x="176" y="841"/>
                      <a:pt x="176" y="841"/>
                      <a:pt x="176" y="841"/>
                    </a:cubicBezTo>
                    <a:cubicBezTo>
                      <a:pt x="142" y="790"/>
                      <a:pt x="118" y="733"/>
                      <a:pt x="106" y="672"/>
                    </a:cubicBezTo>
                    <a:cubicBezTo>
                      <a:pt x="0" y="672"/>
                      <a:pt x="0" y="672"/>
                      <a:pt x="0" y="672"/>
                    </a:cubicBezTo>
                    <a:cubicBezTo>
                      <a:pt x="0" y="480"/>
                      <a:pt x="0" y="480"/>
                      <a:pt x="0" y="480"/>
                    </a:cubicBezTo>
                    <a:cubicBezTo>
                      <a:pt x="106" y="480"/>
                      <a:pt x="106" y="480"/>
                      <a:pt x="106" y="480"/>
                    </a:cubicBezTo>
                    <a:cubicBezTo>
                      <a:pt x="118" y="419"/>
                      <a:pt x="142" y="362"/>
                      <a:pt x="176" y="311"/>
                    </a:cubicBezTo>
                    <a:cubicBezTo>
                      <a:pt x="101" y="237"/>
                      <a:pt x="101" y="237"/>
                      <a:pt x="101" y="237"/>
                    </a:cubicBezTo>
                    <a:cubicBezTo>
                      <a:pt x="237" y="101"/>
                      <a:pt x="237" y="101"/>
                      <a:pt x="237" y="101"/>
                    </a:cubicBezTo>
                    <a:cubicBezTo>
                      <a:pt x="311" y="176"/>
                      <a:pt x="311" y="176"/>
                      <a:pt x="311" y="176"/>
                    </a:cubicBezTo>
                    <a:cubicBezTo>
                      <a:pt x="362" y="142"/>
                      <a:pt x="419" y="118"/>
                      <a:pt x="480" y="106"/>
                    </a:cubicBezTo>
                    <a:cubicBezTo>
                      <a:pt x="480" y="0"/>
                      <a:pt x="480" y="0"/>
                      <a:pt x="480" y="0"/>
                    </a:cubicBezTo>
                    <a:cubicBezTo>
                      <a:pt x="672" y="0"/>
                      <a:pt x="672" y="0"/>
                      <a:pt x="672" y="0"/>
                    </a:cubicBezTo>
                    <a:cubicBezTo>
                      <a:pt x="672" y="106"/>
                      <a:pt x="672" y="106"/>
                      <a:pt x="672" y="106"/>
                    </a:cubicBezTo>
                    <a:cubicBezTo>
                      <a:pt x="733" y="118"/>
                      <a:pt x="790" y="142"/>
                      <a:pt x="841" y="176"/>
                    </a:cubicBezTo>
                    <a:cubicBezTo>
                      <a:pt x="915" y="101"/>
                      <a:pt x="915" y="101"/>
                      <a:pt x="915" y="101"/>
                    </a:cubicBezTo>
                    <a:cubicBezTo>
                      <a:pt x="1051" y="237"/>
                      <a:pt x="1051" y="237"/>
                      <a:pt x="1051" y="237"/>
                    </a:cubicBezTo>
                    <a:cubicBezTo>
                      <a:pt x="976" y="311"/>
                      <a:pt x="976" y="311"/>
                      <a:pt x="976" y="311"/>
                    </a:cubicBezTo>
                    <a:cubicBezTo>
                      <a:pt x="1010" y="362"/>
                      <a:pt x="1034" y="419"/>
                      <a:pt x="1046" y="480"/>
                    </a:cubicBezTo>
                    <a:cubicBezTo>
                      <a:pt x="1152" y="480"/>
                      <a:pt x="1152" y="480"/>
                      <a:pt x="1152" y="480"/>
                    </a:cubicBezTo>
                    <a:cubicBezTo>
                      <a:pt x="1152" y="672"/>
                      <a:pt x="1152" y="672"/>
                      <a:pt x="1152" y="672"/>
                    </a:cubicBezTo>
                    <a:lnTo>
                      <a:pt x="1046" y="672"/>
                    </a:lnTo>
                    <a:close/>
                    <a:moveTo>
                      <a:pt x="576" y="864"/>
                    </a:moveTo>
                    <a:cubicBezTo>
                      <a:pt x="735" y="864"/>
                      <a:pt x="864" y="735"/>
                      <a:pt x="864" y="576"/>
                    </a:cubicBezTo>
                    <a:cubicBezTo>
                      <a:pt x="864" y="417"/>
                      <a:pt x="735" y="288"/>
                      <a:pt x="576" y="288"/>
                    </a:cubicBezTo>
                    <a:cubicBezTo>
                      <a:pt x="417" y="288"/>
                      <a:pt x="288" y="417"/>
                      <a:pt x="288" y="576"/>
                    </a:cubicBezTo>
                    <a:cubicBezTo>
                      <a:pt x="288" y="735"/>
                      <a:pt x="417" y="864"/>
                      <a:pt x="576" y="86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21C1783-5CB9-412D-88C2-1CD1FC9F886B}"/>
                </a:ext>
              </a:extLst>
            </p:cNvPr>
            <p:cNvCxnSpPr>
              <a:cxnSpLocks/>
              <a:stCxn id="17" idx="2"/>
            </p:cNvCxnSpPr>
            <p:nvPr/>
          </p:nvCxnSpPr>
          <p:spPr>
            <a:xfrm flipH="1">
              <a:off x="5106161" y="3794108"/>
              <a:ext cx="1" cy="2682892"/>
            </a:xfrm>
            <a:prstGeom prst="line">
              <a:avLst/>
            </a:prstGeom>
            <a:ln w="19050" cap="sq">
              <a:solidFill>
                <a:srgbClr val="4D148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1E3C78C-0B43-4F94-8974-E0362BC41560}"/>
              </a:ext>
            </a:extLst>
          </p:cNvPr>
          <p:cNvGrpSpPr/>
          <p:nvPr/>
        </p:nvGrpSpPr>
        <p:grpSpPr>
          <a:xfrm>
            <a:off x="2439161" y="2639028"/>
            <a:ext cx="1598677" cy="3837972"/>
            <a:chOff x="2439161" y="2639028"/>
            <a:chExt cx="1598677" cy="383797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F98B55D-CA50-4388-B57A-1C444FB04C2E}"/>
                </a:ext>
              </a:extLst>
            </p:cNvPr>
            <p:cNvGrpSpPr/>
            <p:nvPr/>
          </p:nvGrpSpPr>
          <p:grpSpPr>
            <a:xfrm>
              <a:off x="2439161" y="2639028"/>
              <a:ext cx="1598677" cy="1155080"/>
              <a:chOff x="2439161" y="2639028"/>
              <a:chExt cx="1598677" cy="115508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A508A87-4977-4217-9CEB-3BDC2930A0ED}"/>
                  </a:ext>
                </a:extLst>
              </p:cNvPr>
              <p:cNvSpPr/>
              <p:nvPr/>
            </p:nvSpPr>
            <p:spPr>
              <a:xfrm>
                <a:off x="2439161" y="2639028"/>
                <a:ext cx="1598677" cy="1155080"/>
              </a:xfrm>
              <a:prstGeom prst="rect">
                <a:avLst/>
              </a:prstGeom>
              <a:solidFill>
                <a:srgbClr val="4D148C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/>
                  <a:t>Market</a:t>
                </a:r>
              </a:p>
            </p:txBody>
          </p:sp>
          <p:grpSp>
            <p:nvGrpSpPr>
              <p:cNvPr id="19" name="Group 4">
                <a:extLst>
                  <a:ext uri="{FF2B5EF4-FFF2-40B4-BE49-F238E27FC236}">
                    <a16:creationId xmlns:a16="http://schemas.microsoft.com/office/drawing/2014/main" id="{C5969F3C-B2B3-4656-BCFD-30A11AFCD71E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3267721" y="2915503"/>
                <a:ext cx="621404" cy="584429"/>
                <a:chOff x="3580" y="1915"/>
                <a:chExt cx="521" cy="490"/>
              </a:xfrm>
              <a:solidFill>
                <a:schemeClr val="bg1"/>
              </a:solidFill>
            </p:grpSpPr>
            <p:sp>
              <p:nvSpPr>
                <p:cNvPr id="21" name="Freeform 5">
                  <a:extLst>
                    <a:ext uri="{FF2B5EF4-FFF2-40B4-BE49-F238E27FC236}">
                      <a16:creationId xmlns:a16="http://schemas.microsoft.com/office/drawing/2014/main" id="{A82157C0-7F1B-4AA6-BFE1-6F067F9F014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580" y="1915"/>
                  <a:ext cx="521" cy="490"/>
                </a:xfrm>
                <a:custGeom>
                  <a:avLst/>
                  <a:gdLst>
                    <a:gd name="T0" fmla="*/ 21 w 380"/>
                    <a:gd name="T1" fmla="*/ 359 h 359"/>
                    <a:gd name="T2" fmla="*/ 10 w 380"/>
                    <a:gd name="T3" fmla="*/ 128 h 359"/>
                    <a:gd name="T4" fmla="*/ 3 w 380"/>
                    <a:gd name="T5" fmla="*/ 94 h 359"/>
                    <a:gd name="T6" fmla="*/ 19 w 380"/>
                    <a:gd name="T7" fmla="*/ 33 h 359"/>
                    <a:gd name="T8" fmla="*/ 29 w 380"/>
                    <a:gd name="T9" fmla="*/ 0 h 359"/>
                    <a:gd name="T10" fmla="*/ 349 w 380"/>
                    <a:gd name="T11" fmla="*/ 0 h 359"/>
                    <a:gd name="T12" fmla="*/ 370 w 380"/>
                    <a:gd name="T13" fmla="*/ 71 h 359"/>
                    <a:gd name="T14" fmla="*/ 372 w 380"/>
                    <a:gd name="T15" fmla="*/ 122 h 359"/>
                    <a:gd name="T16" fmla="*/ 370 w 380"/>
                    <a:gd name="T17" fmla="*/ 349 h 359"/>
                    <a:gd name="T18" fmla="*/ 190 w 380"/>
                    <a:gd name="T19" fmla="*/ 359 h 359"/>
                    <a:gd name="T20" fmla="*/ 62 w 380"/>
                    <a:gd name="T21" fmla="*/ 336 h 359"/>
                    <a:gd name="T22" fmla="*/ 73 w 380"/>
                    <a:gd name="T23" fmla="*/ 162 h 359"/>
                    <a:gd name="T24" fmla="*/ 318 w 380"/>
                    <a:gd name="T25" fmla="*/ 173 h 359"/>
                    <a:gd name="T26" fmla="*/ 318 w 380"/>
                    <a:gd name="T27" fmla="*/ 341 h 359"/>
                    <a:gd name="T28" fmla="*/ 352 w 380"/>
                    <a:gd name="T29" fmla="*/ 136 h 359"/>
                    <a:gd name="T30" fmla="*/ 293 w 380"/>
                    <a:gd name="T31" fmla="*/ 136 h 359"/>
                    <a:gd name="T32" fmla="*/ 241 w 380"/>
                    <a:gd name="T33" fmla="*/ 136 h 359"/>
                    <a:gd name="T34" fmla="*/ 190 w 380"/>
                    <a:gd name="T35" fmla="*/ 136 h 359"/>
                    <a:gd name="T36" fmla="*/ 113 w 380"/>
                    <a:gd name="T37" fmla="*/ 125 h 359"/>
                    <a:gd name="T38" fmla="*/ 62 w 380"/>
                    <a:gd name="T39" fmla="*/ 125 h 359"/>
                    <a:gd name="T40" fmla="*/ 28 w 380"/>
                    <a:gd name="T41" fmla="*/ 341 h 359"/>
                    <a:gd name="T42" fmla="*/ 344 w 380"/>
                    <a:gd name="T43" fmla="*/ 119 h 359"/>
                    <a:gd name="T44" fmla="*/ 347 w 380"/>
                    <a:gd name="T45" fmla="*/ 54 h 359"/>
                    <a:gd name="T46" fmla="*/ 38 w 380"/>
                    <a:gd name="T47" fmla="*/ 51 h 359"/>
                    <a:gd name="T48" fmla="*/ 20 w 380"/>
                    <a:gd name="T49" fmla="*/ 99 h 359"/>
                    <a:gd name="T50" fmla="*/ 37 w 380"/>
                    <a:gd name="T51" fmla="*/ 119 h 359"/>
                    <a:gd name="T52" fmla="*/ 62 w 380"/>
                    <a:gd name="T53" fmla="*/ 94 h 359"/>
                    <a:gd name="T54" fmla="*/ 87 w 380"/>
                    <a:gd name="T55" fmla="*/ 119 h 359"/>
                    <a:gd name="T56" fmla="*/ 113 w 380"/>
                    <a:gd name="T57" fmla="*/ 94 h 359"/>
                    <a:gd name="T58" fmla="*/ 139 w 380"/>
                    <a:gd name="T59" fmla="*/ 119 h 359"/>
                    <a:gd name="T60" fmla="*/ 164 w 380"/>
                    <a:gd name="T61" fmla="*/ 94 h 359"/>
                    <a:gd name="T62" fmla="*/ 190 w 380"/>
                    <a:gd name="T63" fmla="*/ 119 h 359"/>
                    <a:gd name="T64" fmla="*/ 216 w 380"/>
                    <a:gd name="T65" fmla="*/ 94 h 359"/>
                    <a:gd name="T66" fmla="*/ 241 w 380"/>
                    <a:gd name="T67" fmla="*/ 119 h 359"/>
                    <a:gd name="T68" fmla="*/ 267 w 380"/>
                    <a:gd name="T69" fmla="*/ 94 h 359"/>
                    <a:gd name="T70" fmla="*/ 292 w 380"/>
                    <a:gd name="T71" fmla="*/ 119 h 359"/>
                    <a:gd name="T72" fmla="*/ 318 w 380"/>
                    <a:gd name="T73" fmla="*/ 94 h 359"/>
                    <a:gd name="T74" fmla="*/ 344 w 380"/>
                    <a:gd name="T75" fmla="*/ 119 h 359"/>
                    <a:gd name="T76" fmla="*/ 79 w 380"/>
                    <a:gd name="T77" fmla="*/ 341 h 359"/>
                    <a:gd name="T78" fmla="*/ 181 w 380"/>
                    <a:gd name="T79" fmla="*/ 179 h 359"/>
                    <a:gd name="T80" fmla="*/ 199 w 380"/>
                    <a:gd name="T81" fmla="*/ 341 h 359"/>
                    <a:gd name="T82" fmla="*/ 301 w 380"/>
                    <a:gd name="T83" fmla="*/ 179 h 359"/>
                    <a:gd name="T84" fmla="*/ 199 w 380"/>
                    <a:gd name="T85" fmla="*/ 341 h 359"/>
                    <a:gd name="T86" fmla="*/ 36 w 380"/>
                    <a:gd name="T87" fmla="*/ 17 h 359"/>
                    <a:gd name="T88" fmla="*/ 344 w 380"/>
                    <a:gd name="T89" fmla="*/ 34 h 3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380" h="359">
                      <a:moveTo>
                        <a:pt x="190" y="359"/>
                      </a:moveTo>
                      <a:cubicBezTo>
                        <a:pt x="134" y="359"/>
                        <a:pt x="77" y="359"/>
                        <a:pt x="21" y="359"/>
                      </a:cubicBezTo>
                      <a:cubicBezTo>
                        <a:pt x="13" y="359"/>
                        <a:pt x="10" y="356"/>
                        <a:pt x="10" y="348"/>
                      </a:cubicBezTo>
                      <a:cubicBezTo>
                        <a:pt x="10" y="275"/>
                        <a:pt x="10" y="201"/>
                        <a:pt x="10" y="128"/>
                      </a:cubicBezTo>
                      <a:cubicBezTo>
                        <a:pt x="10" y="126"/>
                        <a:pt x="10" y="124"/>
                        <a:pt x="9" y="122"/>
                      </a:cubicBezTo>
                      <a:cubicBezTo>
                        <a:pt x="3" y="114"/>
                        <a:pt x="0" y="105"/>
                        <a:pt x="3" y="94"/>
                      </a:cubicBezTo>
                      <a:cubicBezTo>
                        <a:pt x="8" y="79"/>
                        <a:pt x="12" y="63"/>
                        <a:pt x="17" y="48"/>
                      </a:cubicBezTo>
                      <a:cubicBezTo>
                        <a:pt x="18" y="43"/>
                        <a:pt x="19" y="38"/>
                        <a:pt x="19" y="33"/>
                      </a:cubicBezTo>
                      <a:cubicBezTo>
                        <a:pt x="19" y="25"/>
                        <a:pt x="19" y="17"/>
                        <a:pt x="19" y="9"/>
                      </a:cubicBezTo>
                      <a:cubicBezTo>
                        <a:pt x="19" y="3"/>
                        <a:pt x="22" y="0"/>
                        <a:pt x="29" y="0"/>
                      </a:cubicBezTo>
                      <a:cubicBezTo>
                        <a:pt x="64" y="0"/>
                        <a:pt x="100" y="0"/>
                        <a:pt x="136" y="0"/>
                      </a:cubicBezTo>
                      <a:cubicBezTo>
                        <a:pt x="207" y="0"/>
                        <a:pt x="278" y="0"/>
                        <a:pt x="349" y="0"/>
                      </a:cubicBezTo>
                      <a:cubicBezTo>
                        <a:pt x="358" y="0"/>
                        <a:pt x="362" y="2"/>
                        <a:pt x="361" y="11"/>
                      </a:cubicBezTo>
                      <a:cubicBezTo>
                        <a:pt x="359" y="31"/>
                        <a:pt x="363" y="51"/>
                        <a:pt x="370" y="71"/>
                      </a:cubicBezTo>
                      <a:cubicBezTo>
                        <a:pt x="372" y="78"/>
                        <a:pt x="374" y="87"/>
                        <a:pt x="377" y="94"/>
                      </a:cubicBezTo>
                      <a:cubicBezTo>
                        <a:pt x="380" y="105"/>
                        <a:pt x="377" y="113"/>
                        <a:pt x="372" y="122"/>
                      </a:cubicBezTo>
                      <a:cubicBezTo>
                        <a:pt x="371" y="124"/>
                        <a:pt x="370" y="126"/>
                        <a:pt x="370" y="128"/>
                      </a:cubicBezTo>
                      <a:cubicBezTo>
                        <a:pt x="370" y="202"/>
                        <a:pt x="370" y="275"/>
                        <a:pt x="370" y="349"/>
                      </a:cubicBezTo>
                      <a:cubicBezTo>
                        <a:pt x="370" y="356"/>
                        <a:pt x="366" y="359"/>
                        <a:pt x="359" y="359"/>
                      </a:cubicBezTo>
                      <a:cubicBezTo>
                        <a:pt x="303" y="359"/>
                        <a:pt x="247" y="359"/>
                        <a:pt x="190" y="359"/>
                      </a:cubicBezTo>
                      <a:close/>
                      <a:moveTo>
                        <a:pt x="62" y="341"/>
                      </a:moveTo>
                      <a:cubicBezTo>
                        <a:pt x="62" y="339"/>
                        <a:pt x="62" y="338"/>
                        <a:pt x="62" y="336"/>
                      </a:cubicBezTo>
                      <a:cubicBezTo>
                        <a:pt x="62" y="282"/>
                        <a:pt x="62" y="228"/>
                        <a:pt x="62" y="173"/>
                      </a:cubicBezTo>
                      <a:cubicBezTo>
                        <a:pt x="62" y="165"/>
                        <a:pt x="64" y="162"/>
                        <a:pt x="73" y="162"/>
                      </a:cubicBezTo>
                      <a:cubicBezTo>
                        <a:pt x="151" y="162"/>
                        <a:pt x="229" y="162"/>
                        <a:pt x="307" y="162"/>
                      </a:cubicBezTo>
                      <a:cubicBezTo>
                        <a:pt x="316" y="162"/>
                        <a:pt x="318" y="165"/>
                        <a:pt x="318" y="173"/>
                      </a:cubicBezTo>
                      <a:cubicBezTo>
                        <a:pt x="318" y="228"/>
                        <a:pt x="318" y="282"/>
                        <a:pt x="318" y="337"/>
                      </a:cubicBezTo>
                      <a:cubicBezTo>
                        <a:pt x="318" y="338"/>
                        <a:pt x="318" y="340"/>
                        <a:pt x="318" y="341"/>
                      </a:cubicBezTo>
                      <a:cubicBezTo>
                        <a:pt x="330" y="341"/>
                        <a:pt x="341" y="341"/>
                        <a:pt x="352" y="341"/>
                      </a:cubicBezTo>
                      <a:cubicBezTo>
                        <a:pt x="352" y="272"/>
                        <a:pt x="352" y="204"/>
                        <a:pt x="352" y="136"/>
                      </a:cubicBezTo>
                      <a:cubicBezTo>
                        <a:pt x="337" y="137"/>
                        <a:pt x="333" y="136"/>
                        <a:pt x="318" y="125"/>
                      </a:cubicBezTo>
                      <a:cubicBezTo>
                        <a:pt x="311" y="132"/>
                        <a:pt x="303" y="136"/>
                        <a:pt x="293" y="136"/>
                      </a:cubicBezTo>
                      <a:cubicBezTo>
                        <a:pt x="282" y="136"/>
                        <a:pt x="274" y="132"/>
                        <a:pt x="267" y="125"/>
                      </a:cubicBezTo>
                      <a:cubicBezTo>
                        <a:pt x="260" y="132"/>
                        <a:pt x="251" y="136"/>
                        <a:pt x="241" y="136"/>
                      </a:cubicBezTo>
                      <a:cubicBezTo>
                        <a:pt x="231" y="136"/>
                        <a:pt x="223" y="132"/>
                        <a:pt x="216" y="125"/>
                      </a:cubicBezTo>
                      <a:cubicBezTo>
                        <a:pt x="208" y="132"/>
                        <a:pt x="200" y="136"/>
                        <a:pt x="190" y="136"/>
                      </a:cubicBezTo>
                      <a:cubicBezTo>
                        <a:pt x="180" y="136"/>
                        <a:pt x="171" y="132"/>
                        <a:pt x="164" y="125"/>
                      </a:cubicBezTo>
                      <a:cubicBezTo>
                        <a:pt x="152" y="138"/>
                        <a:pt x="131" y="142"/>
                        <a:pt x="113" y="125"/>
                      </a:cubicBezTo>
                      <a:cubicBezTo>
                        <a:pt x="106" y="132"/>
                        <a:pt x="98" y="136"/>
                        <a:pt x="88" y="136"/>
                      </a:cubicBezTo>
                      <a:cubicBezTo>
                        <a:pt x="77" y="136"/>
                        <a:pt x="69" y="132"/>
                        <a:pt x="62" y="125"/>
                      </a:cubicBezTo>
                      <a:cubicBezTo>
                        <a:pt x="52" y="135"/>
                        <a:pt x="41" y="138"/>
                        <a:pt x="28" y="135"/>
                      </a:cubicBezTo>
                      <a:cubicBezTo>
                        <a:pt x="28" y="204"/>
                        <a:pt x="28" y="273"/>
                        <a:pt x="28" y="341"/>
                      </a:cubicBezTo>
                      <a:cubicBezTo>
                        <a:pt x="39" y="341"/>
                        <a:pt x="50" y="341"/>
                        <a:pt x="62" y="341"/>
                      </a:cubicBezTo>
                      <a:close/>
                      <a:moveTo>
                        <a:pt x="344" y="119"/>
                      </a:moveTo>
                      <a:cubicBezTo>
                        <a:pt x="356" y="119"/>
                        <a:pt x="363" y="107"/>
                        <a:pt x="360" y="98"/>
                      </a:cubicBezTo>
                      <a:cubicBezTo>
                        <a:pt x="355" y="84"/>
                        <a:pt x="351" y="69"/>
                        <a:pt x="347" y="54"/>
                      </a:cubicBezTo>
                      <a:cubicBezTo>
                        <a:pt x="346" y="52"/>
                        <a:pt x="345" y="51"/>
                        <a:pt x="342" y="51"/>
                      </a:cubicBezTo>
                      <a:cubicBezTo>
                        <a:pt x="241" y="51"/>
                        <a:pt x="139" y="51"/>
                        <a:pt x="38" y="51"/>
                      </a:cubicBezTo>
                      <a:cubicBezTo>
                        <a:pt x="35" y="51"/>
                        <a:pt x="34" y="51"/>
                        <a:pt x="33" y="54"/>
                      </a:cubicBezTo>
                      <a:cubicBezTo>
                        <a:pt x="29" y="69"/>
                        <a:pt x="24" y="84"/>
                        <a:pt x="20" y="99"/>
                      </a:cubicBezTo>
                      <a:cubicBezTo>
                        <a:pt x="20" y="101"/>
                        <a:pt x="19" y="103"/>
                        <a:pt x="19" y="105"/>
                      </a:cubicBezTo>
                      <a:cubicBezTo>
                        <a:pt x="21" y="114"/>
                        <a:pt x="28" y="120"/>
                        <a:pt x="37" y="119"/>
                      </a:cubicBezTo>
                      <a:cubicBezTo>
                        <a:pt x="46" y="119"/>
                        <a:pt x="52" y="112"/>
                        <a:pt x="53" y="102"/>
                      </a:cubicBezTo>
                      <a:cubicBezTo>
                        <a:pt x="54" y="97"/>
                        <a:pt x="57" y="93"/>
                        <a:pt x="62" y="94"/>
                      </a:cubicBezTo>
                      <a:cubicBezTo>
                        <a:pt x="67" y="94"/>
                        <a:pt x="70" y="97"/>
                        <a:pt x="70" y="102"/>
                      </a:cubicBezTo>
                      <a:cubicBezTo>
                        <a:pt x="71" y="112"/>
                        <a:pt x="78" y="119"/>
                        <a:pt x="87" y="119"/>
                      </a:cubicBezTo>
                      <a:cubicBezTo>
                        <a:pt x="97" y="119"/>
                        <a:pt x="104" y="112"/>
                        <a:pt x="104" y="102"/>
                      </a:cubicBezTo>
                      <a:cubicBezTo>
                        <a:pt x="105" y="97"/>
                        <a:pt x="108" y="93"/>
                        <a:pt x="113" y="94"/>
                      </a:cubicBezTo>
                      <a:cubicBezTo>
                        <a:pt x="118" y="94"/>
                        <a:pt x="121" y="97"/>
                        <a:pt x="122" y="102"/>
                      </a:cubicBezTo>
                      <a:cubicBezTo>
                        <a:pt x="122" y="112"/>
                        <a:pt x="129" y="119"/>
                        <a:pt x="139" y="119"/>
                      </a:cubicBezTo>
                      <a:cubicBezTo>
                        <a:pt x="148" y="119"/>
                        <a:pt x="155" y="112"/>
                        <a:pt x="156" y="102"/>
                      </a:cubicBezTo>
                      <a:cubicBezTo>
                        <a:pt x="156" y="97"/>
                        <a:pt x="159" y="93"/>
                        <a:pt x="164" y="94"/>
                      </a:cubicBezTo>
                      <a:cubicBezTo>
                        <a:pt x="169" y="94"/>
                        <a:pt x="172" y="97"/>
                        <a:pt x="173" y="102"/>
                      </a:cubicBezTo>
                      <a:cubicBezTo>
                        <a:pt x="174" y="112"/>
                        <a:pt x="181" y="119"/>
                        <a:pt x="190" y="119"/>
                      </a:cubicBezTo>
                      <a:cubicBezTo>
                        <a:pt x="199" y="119"/>
                        <a:pt x="206" y="112"/>
                        <a:pt x="207" y="103"/>
                      </a:cubicBezTo>
                      <a:cubicBezTo>
                        <a:pt x="208" y="97"/>
                        <a:pt x="211" y="94"/>
                        <a:pt x="216" y="94"/>
                      </a:cubicBezTo>
                      <a:cubicBezTo>
                        <a:pt x="221" y="94"/>
                        <a:pt x="224" y="97"/>
                        <a:pt x="224" y="103"/>
                      </a:cubicBezTo>
                      <a:cubicBezTo>
                        <a:pt x="225" y="112"/>
                        <a:pt x="232" y="119"/>
                        <a:pt x="241" y="119"/>
                      </a:cubicBezTo>
                      <a:cubicBezTo>
                        <a:pt x="250" y="119"/>
                        <a:pt x="258" y="112"/>
                        <a:pt x="258" y="103"/>
                      </a:cubicBezTo>
                      <a:cubicBezTo>
                        <a:pt x="259" y="97"/>
                        <a:pt x="262" y="94"/>
                        <a:pt x="267" y="94"/>
                      </a:cubicBezTo>
                      <a:cubicBezTo>
                        <a:pt x="272" y="94"/>
                        <a:pt x="275" y="97"/>
                        <a:pt x="275" y="103"/>
                      </a:cubicBezTo>
                      <a:cubicBezTo>
                        <a:pt x="276" y="112"/>
                        <a:pt x="283" y="119"/>
                        <a:pt x="292" y="119"/>
                      </a:cubicBezTo>
                      <a:cubicBezTo>
                        <a:pt x="302" y="119"/>
                        <a:pt x="309" y="112"/>
                        <a:pt x="310" y="103"/>
                      </a:cubicBezTo>
                      <a:cubicBezTo>
                        <a:pt x="310" y="97"/>
                        <a:pt x="313" y="94"/>
                        <a:pt x="318" y="94"/>
                      </a:cubicBezTo>
                      <a:cubicBezTo>
                        <a:pt x="323" y="94"/>
                        <a:pt x="326" y="97"/>
                        <a:pt x="327" y="103"/>
                      </a:cubicBezTo>
                      <a:cubicBezTo>
                        <a:pt x="328" y="112"/>
                        <a:pt x="335" y="119"/>
                        <a:pt x="344" y="119"/>
                      </a:cubicBezTo>
                      <a:close/>
                      <a:moveTo>
                        <a:pt x="79" y="179"/>
                      </a:moveTo>
                      <a:cubicBezTo>
                        <a:pt x="79" y="234"/>
                        <a:pt x="79" y="287"/>
                        <a:pt x="79" y="341"/>
                      </a:cubicBezTo>
                      <a:cubicBezTo>
                        <a:pt x="113" y="341"/>
                        <a:pt x="147" y="341"/>
                        <a:pt x="181" y="341"/>
                      </a:cubicBezTo>
                      <a:cubicBezTo>
                        <a:pt x="181" y="287"/>
                        <a:pt x="181" y="233"/>
                        <a:pt x="181" y="179"/>
                      </a:cubicBezTo>
                      <a:cubicBezTo>
                        <a:pt x="147" y="179"/>
                        <a:pt x="113" y="179"/>
                        <a:pt x="79" y="179"/>
                      </a:cubicBezTo>
                      <a:close/>
                      <a:moveTo>
                        <a:pt x="199" y="341"/>
                      </a:moveTo>
                      <a:cubicBezTo>
                        <a:pt x="233" y="341"/>
                        <a:pt x="267" y="341"/>
                        <a:pt x="301" y="341"/>
                      </a:cubicBezTo>
                      <a:cubicBezTo>
                        <a:pt x="301" y="287"/>
                        <a:pt x="301" y="233"/>
                        <a:pt x="301" y="179"/>
                      </a:cubicBezTo>
                      <a:cubicBezTo>
                        <a:pt x="267" y="179"/>
                        <a:pt x="233" y="179"/>
                        <a:pt x="199" y="179"/>
                      </a:cubicBezTo>
                      <a:cubicBezTo>
                        <a:pt x="199" y="234"/>
                        <a:pt x="199" y="287"/>
                        <a:pt x="199" y="341"/>
                      </a:cubicBezTo>
                      <a:close/>
                      <a:moveTo>
                        <a:pt x="344" y="17"/>
                      </a:moveTo>
                      <a:cubicBezTo>
                        <a:pt x="241" y="17"/>
                        <a:pt x="139" y="17"/>
                        <a:pt x="36" y="17"/>
                      </a:cubicBezTo>
                      <a:cubicBezTo>
                        <a:pt x="36" y="23"/>
                        <a:pt x="36" y="28"/>
                        <a:pt x="36" y="34"/>
                      </a:cubicBezTo>
                      <a:cubicBezTo>
                        <a:pt x="139" y="34"/>
                        <a:pt x="241" y="34"/>
                        <a:pt x="344" y="34"/>
                      </a:cubicBezTo>
                      <a:cubicBezTo>
                        <a:pt x="344" y="28"/>
                        <a:pt x="344" y="23"/>
                        <a:pt x="344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6">
                  <a:extLst>
                    <a:ext uri="{FF2B5EF4-FFF2-40B4-BE49-F238E27FC236}">
                      <a16:creationId xmlns:a16="http://schemas.microsoft.com/office/drawing/2014/main" id="{7688348C-8E00-48B9-87E2-0D101E746C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82" y="2254"/>
                  <a:ext cx="23" cy="23"/>
                </a:xfrm>
                <a:custGeom>
                  <a:avLst/>
                  <a:gdLst>
                    <a:gd name="T0" fmla="*/ 17 w 17"/>
                    <a:gd name="T1" fmla="*/ 8 h 17"/>
                    <a:gd name="T2" fmla="*/ 9 w 17"/>
                    <a:gd name="T3" fmla="*/ 17 h 17"/>
                    <a:gd name="T4" fmla="*/ 0 w 17"/>
                    <a:gd name="T5" fmla="*/ 8 h 17"/>
                    <a:gd name="T6" fmla="*/ 9 w 17"/>
                    <a:gd name="T7" fmla="*/ 0 h 17"/>
                    <a:gd name="T8" fmla="*/ 17 w 17"/>
                    <a:gd name="T9" fmla="*/ 8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17">
                      <a:moveTo>
                        <a:pt x="17" y="8"/>
                      </a:moveTo>
                      <a:cubicBezTo>
                        <a:pt x="17" y="13"/>
                        <a:pt x="14" y="17"/>
                        <a:pt x="9" y="17"/>
                      </a:cubicBezTo>
                      <a:cubicBezTo>
                        <a:pt x="4" y="17"/>
                        <a:pt x="0" y="13"/>
                        <a:pt x="0" y="8"/>
                      </a:cubicBezTo>
                      <a:cubicBezTo>
                        <a:pt x="0" y="3"/>
                        <a:pt x="4" y="0"/>
                        <a:pt x="9" y="0"/>
                      </a:cubicBezTo>
                      <a:cubicBezTo>
                        <a:pt x="13" y="0"/>
                        <a:pt x="17" y="3"/>
                        <a:pt x="17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" name="Oval 7">
                  <a:extLst>
                    <a:ext uri="{FF2B5EF4-FFF2-40B4-BE49-F238E27FC236}">
                      <a16:creationId xmlns:a16="http://schemas.microsoft.com/office/drawing/2014/main" id="{87A3C313-B630-473B-AC25-215C035517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876" y="2254"/>
                  <a:ext cx="24" cy="2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DF7DF99-CC84-40E0-B189-63369A4663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38498" y="3794108"/>
              <a:ext cx="1" cy="2682892"/>
            </a:xfrm>
            <a:prstGeom prst="line">
              <a:avLst/>
            </a:prstGeom>
            <a:ln w="19050" cap="sq">
              <a:solidFill>
                <a:srgbClr val="4D148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9654567-FF18-4960-A14E-54220D06107C}"/>
              </a:ext>
            </a:extLst>
          </p:cNvPr>
          <p:cNvGrpSpPr/>
          <p:nvPr/>
        </p:nvGrpSpPr>
        <p:grpSpPr>
          <a:xfrm>
            <a:off x="571500" y="2639028"/>
            <a:ext cx="1598677" cy="3837972"/>
            <a:chOff x="571500" y="2639028"/>
            <a:chExt cx="1598677" cy="383797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3F973BC-4F46-4C30-ACC1-2526CD5F6A60}"/>
                </a:ext>
              </a:extLst>
            </p:cNvPr>
            <p:cNvGrpSpPr/>
            <p:nvPr/>
          </p:nvGrpSpPr>
          <p:grpSpPr>
            <a:xfrm>
              <a:off x="571500" y="2639028"/>
              <a:ext cx="1598677" cy="1155080"/>
              <a:chOff x="571500" y="2639028"/>
              <a:chExt cx="1598677" cy="115508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A6B79F2-C3F2-4881-8130-509804E1C6B2}"/>
                  </a:ext>
                </a:extLst>
              </p:cNvPr>
              <p:cNvSpPr/>
              <p:nvPr/>
            </p:nvSpPr>
            <p:spPr>
              <a:xfrm>
                <a:off x="571500" y="2639028"/>
                <a:ext cx="1598677" cy="1155080"/>
              </a:xfrm>
              <a:prstGeom prst="rect">
                <a:avLst/>
              </a:prstGeom>
              <a:solidFill>
                <a:srgbClr val="4D148C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b="1" dirty="0"/>
                  <a:t>Drone</a:t>
                </a:r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58300D8A-DE20-4FF0-9E18-BE92761599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441742" y="2808620"/>
                <a:ext cx="484594" cy="815896"/>
              </a:xfrm>
              <a:prstGeom prst="rect">
                <a:avLst/>
              </a:prstGeom>
            </p:spPr>
          </p:pic>
        </p:grp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D860003-29A0-4C3D-B759-A0CAC17D67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70835" y="3794108"/>
              <a:ext cx="1" cy="2682892"/>
            </a:xfrm>
            <a:prstGeom prst="line">
              <a:avLst/>
            </a:prstGeom>
            <a:ln w="19050" cap="sq">
              <a:solidFill>
                <a:srgbClr val="4D148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549944F7-4F91-4171-97ED-D85DA8A863DF}"/>
              </a:ext>
            </a:extLst>
          </p:cNvPr>
          <p:cNvSpPr/>
          <p:nvPr/>
        </p:nvSpPr>
        <p:spPr>
          <a:xfrm>
            <a:off x="2727960" y="4070583"/>
            <a:ext cx="1021080" cy="607338"/>
          </a:xfrm>
          <a:prstGeom prst="rect">
            <a:avLst/>
          </a:prstGeom>
          <a:solidFill>
            <a:srgbClr val="599CFD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Order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8D8D33C-9C2C-44CB-A8CC-779732284223}"/>
              </a:ext>
            </a:extLst>
          </p:cNvPr>
          <p:cNvCxnSpPr>
            <a:cxnSpLocks/>
            <a:stCxn id="31" idx="1"/>
          </p:cNvCxnSpPr>
          <p:nvPr/>
        </p:nvCxnSpPr>
        <p:spPr>
          <a:xfrm flipH="1">
            <a:off x="1370070" y="4374252"/>
            <a:ext cx="1357890" cy="0"/>
          </a:xfrm>
          <a:prstGeom prst="straightConnector1">
            <a:avLst/>
          </a:prstGeom>
          <a:ln w="28575" cap="sq">
            <a:solidFill>
              <a:srgbClr val="4D148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8301EDDB-A860-4051-B481-5AA8B851FC8E}"/>
              </a:ext>
            </a:extLst>
          </p:cNvPr>
          <p:cNvSpPr/>
          <p:nvPr/>
        </p:nvSpPr>
        <p:spPr>
          <a:xfrm>
            <a:off x="1024981" y="4645518"/>
            <a:ext cx="634652" cy="1552081"/>
          </a:xfrm>
          <a:prstGeom prst="rect">
            <a:avLst/>
          </a:prstGeom>
          <a:solidFill>
            <a:srgbClr val="599CFD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C86E1386-989A-44F4-ADC4-DBEB73B9001E}"/>
              </a:ext>
            </a:extLst>
          </p:cNvPr>
          <p:cNvSpPr/>
          <p:nvPr/>
        </p:nvSpPr>
        <p:spPr>
          <a:xfrm>
            <a:off x="579120" y="4836160"/>
            <a:ext cx="467360" cy="1148080"/>
          </a:xfrm>
          <a:custGeom>
            <a:avLst/>
            <a:gdLst>
              <a:gd name="connsiteX0" fmla="*/ 426720 w 467360"/>
              <a:gd name="connsiteY0" fmla="*/ 0 h 1148080"/>
              <a:gd name="connsiteX1" fmla="*/ 0 w 467360"/>
              <a:gd name="connsiteY1" fmla="*/ 0 h 1148080"/>
              <a:gd name="connsiteX2" fmla="*/ 0 w 467360"/>
              <a:gd name="connsiteY2" fmla="*/ 1148080 h 1148080"/>
              <a:gd name="connsiteX3" fmla="*/ 467360 w 467360"/>
              <a:gd name="connsiteY3" fmla="*/ 1148080 h 1148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7360" h="1148080">
                <a:moveTo>
                  <a:pt x="426720" y="0"/>
                </a:moveTo>
                <a:lnTo>
                  <a:pt x="0" y="0"/>
                </a:lnTo>
                <a:lnTo>
                  <a:pt x="0" y="1148080"/>
                </a:lnTo>
                <a:lnTo>
                  <a:pt x="467360" y="1148080"/>
                </a:lnTo>
              </a:path>
            </a:pathLst>
          </a:custGeom>
          <a:ln w="28575" cap="sq">
            <a:solidFill>
              <a:srgbClr val="4D148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0D5130-02BA-4335-877B-52040A47D949}"/>
              </a:ext>
            </a:extLst>
          </p:cNvPr>
          <p:cNvSpPr txBox="1"/>
          <p:nvPr/>
        </p:nvSpPr>
        <p:spPr>
          <a:xfrm rot="16200000">
            <a:off x="248287" y="5272898"/>
            <a:ext cx="1016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D148C"/>
                </a:solidFill>
              </a:rPr>
              <a:t>Validate Job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506A138-6E7D-4EBE-884B-143A25A1E6E3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 flipV="1">
            <a:off x="1659633" y="5421558"/>
            <a:ext cx="2935988" cy="1"/>
          </a:xfrm>
          <a:prstGeom prst="straightConnector1">
            <a:avLst/>
          </a:prstGeom>
          <a:ln w="28575" cap="sq">
            <a:solidFill>
              <a:srgbClr val="4D148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762EBBB4-1D29-4735-9EEB-1A0E35A4C569}"/>
              </a:ext>
            </a:extLst>
          </p:cNvPr>
          <p:cNvSpPr/>
          <p:nvPr/>
        </p:nvSpPr>
        <p:spPr>
          <a:xfrm>
            <a:off x="4595621" y="5117889"/>
            <a:ext cx="1021080" cy="607338"/>
          </a:xfrm>
          <a:prstGeom prst="rect">
            <a:avLst/>
          </a:prstGeom>
          <a:solidFill>
            <a:srgbClr val="599CFD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8400561-7CD3-441A-B735-767D3894E4AD}"/>
              </a:ext>
            </a:extLst>
          </p:cNvPr>
          <p:cNvSpPr txBox="1"/>
          <p:nvPr/>
        </p:nvSpPr>
        <p:spPr>
          <a:xfrm>
            <a:off x="1789611" y="4927399"/>
            <a:ext cx="1357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4D148C"/>
                </a:solidFill>
              </a:rPr>
              <a:t>Validate address, </a:t>
            </a:r>
            <a:br>
              <a:rPr lang="en-US" sz="1200" dirty="0">
                <a:solidFill>
                  <a:srgbClr val="4D148C"/>
                </a:solidFill>
              </a:rPr>
            </a:br>
            <a:r>
              <a:rPr lang="en-US" sz="1200" dirty="0">
                <a:solidFill>
                  <a:srgbClr val="4D148C"/>
                </a:solidFill>
              </a:rPr>
              <a:t>distance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7E96351-54C7-48AC-92CE-60C3CF97DAA8}"/>
              </a:ext>
            </a:extLst>
          </p:cNvPr>
          <p:cNvSpPr/>
          <p:nvPr/>
        </p:nvSpPr>
        <p:spPr>
          <a:xfrm>
            <a:off x="6286502" y="1714500"/>
            <a:ext cx="5334000" cy="739333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4D148C"/>
                </a:solidFill>
              </a:rPr>
              <a:t>The FedEx APIs allow the bots to schedule and pay for their own maintenance.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EC5A58A-A6CE-4AF7-B5F6-7FF3D0D302DA}"/>
              </a:ext>
            </a:extLst>
          </p:cNvPr>
          <p:cNvSpPr/>
          <p:nvPr/>
        </p:nvSpPr>
        <p:spPr>
          <a:xfrm>
            <a:off x="6286502" y="2639028"/>
            <a:ext cx="1598677" cy="1155080"/>
          </a:xfrm>
          <a:prstGeom prst="rect">
            <a:avLst/>
          </a:prstGeom>
          <a:solidFill>
            <a:srgbClr val="4D148C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/>
              <a:t>Drone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5D8E4D5-4139-4C88-87A5-5C2BB7CC3CC8}"/>
              </a:ext>
            </a:extLst>
          </p:cNvPr>
          <p:cNvSpPr/>
          <p:nvPr/>
        </p:nvSpPr>
        <p:spPr>
          <a:xfrm>
            <a:off x="8154163" y="2639028"/>
            <a:ext cx="1598677" cy="1155080"/>
          </a:xfrm>
          <a:prstGeom prst="rect">
            <a:avLst/>
          </a:prstGeom>
          <a:solidFill>
            <a:srgbClr val="4D148C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/>
              <a:t>Market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0103F35-C7A9-4625-ADE4-C6322BBDE71E}"/>
              </a:ext>
            </a:extLst>
          </p:cNvPr>
          <p:cNvSpPr/>
          <p:nvPr/>
        </p:nvSpPr>
        <p:spPr>
          <a:xfrm>
            <a:off x="10021825" y="2639028"/>
            <a:ext cx="1598677" cy="1155080"/>
          </a:xfrm>
          <a:prstGeom prst="rect">
            <a:avLst/>
          </a:prstGeom>
          <a:solidFill>
            <a:srgbClr val="4D148C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/>
              <a:t>FedEx </a:t>
            </a:r>
            <a:br>
              <a:rPr lang="en-US" sz="1400" b="1" dirty="0"/>
            </a:br>
            <a:r>
              <a:rPr lang="en-US" sz="1400" b="1" dirty="0"/>
              <a:t>APIs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F9D46CDB-5D16-4143-A24A-F9FB2784B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6744" y="2808620"/>
            <a:ext cx="484594" cy="815896"/>
          </a:xfrm>
          <a:prstGeom prst="rect">
            <a:avLst/>
          </a:prstGeom>
        </p:spPr>
      </p:pic>
      <p:grpSp>
        <p:nvGrpSpPr>
          <p:cNvPr id="53" name="Group 4">
            <a:extLst>
              <a:ext uri="{FF2B5EF4-FFF2-40B4-BE49-F238E27FC236}">
                <a16:creationId xmlns:a16="http://schemas.microsoft.com/office/drawing/2014/main" id="{A5603BE7-E076-4E6F-BBCE-F31CD6B290D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982723" y="2915503"/>
            <a:ext cx="621404" cy="584429"/>
            <a:chOff x="3580" y="1915"/>
            <a:chExt cx="521" cy="490"/>
          </a:xfrm>
          <a:solidFill>
            <a:schemeClr val="bg1"/>
          </a:solidFill>
        </p:grpSpPr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4D725B70-63CD-45D3-B977-7232A9D8F5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80" y="1915"/>
              <a:ext cx="521" cy="490"/>
            </a:xfrm>
            <a:custGeom>
              <a:avLst/>
              <a:gdLst>
                <a:gd name="T0" fmla="*/ 21 w 380"/>
                <a:gd name="T1" fmla="*/ 359 h 359"/>
                <a:gd name="T2" fmla="*/ 10 w 380"/>
                <a:gd name="T3" fmla="*/ 128 h 359"/>
                <a:gd name="T4" fmla="*/ 3 w 380"/>
                <a:gd name="T5" fmla="*/ 94 h 359"/>
                <a:gd name="T6" fmla="*/ 19 w 380"/>
                <a:gd name="T7" fmla="*/ 33 h 359"/>
                <a:gd name="T8" fmla="*/ 29 w 380"/>
                <a:gd name="T9" fmla="*/ 0 h 359"/>
                <a:gd name="T10" fmla="*/ 349 w 380"/>
                <a:gd name="T11" fmla="*/ 0 h 359"/>
                <a:gd name="T12" fmla="*/ 370 w 380"/>
                <a:gd name="T13" fmla="*/ 71 h 359"/>
                <a:gd name="T14" fmla="*/ 372 w 380"/>
                <a:gd name="T15" fmla="*/ 122 h 359"/>
                <a:gd name="T16" fmla="*/ 370 w 380"/>
                <a:gd name="T17" fmla="*/ 349 h 359"/>
                <a:gd name="T18" fmla="*/ 190 w 380"/>
                <a:gd name="T19" fmla="*/ 359 h 359"/>
                <a:gd name="T20" fmla="*/ 62 w 380"/>
                <a:gd name="T21" fmla="*/ 336 h 359"/>
                <a:gd name="T22" fmla="*/ 73 w 380"/>
                <a:gd name="T23" fmla="*/ 162 h 359"/>
                <a:gd name="T24" fmla="*/ 318 w 380"/>
                <a:gd name="T25" fmla="*/ 173 h 359"/>
                <a:gd name="T26" fmla="*/ 318 w 380"/>
                <a:gd name="T27" fmla="*/ 341 h 359"/>
                <a:gd name="T28" fmla="*/ 352 w 380"/>
                <a:gd name="T29" fmla="*/ 136 h 359"/>
                <a:gd name="T30" fmla="*/ 293 w 380"/>
                <a:gd name="T31" fmla="*/ 136 h 359"/>
                <a:gd name="T32" fmla="*/ 241 w 380"/>
                <a:gd name="T33" fmla="*/ 136 h 359"/>
                <a:gd name="T34" fmla="*/ 190 w 380"/>
                <a:gd name="T35" fmla="*/ 136 h 359"/>
                <a:gd name="T36" fmla="*/ 113 w 380"/>
                <a:gd name="T37" fmla="*/ 125 h 359"/>
                <a:gd name="T38" fmla="*/ 62 w 380"/>
                <a:gd name="T39" fmla="*/ 125 h 359"/>
                <a:gd name="T40" fmla="*/ 28 w 380"/>
                <a:gd name="T41" fmla="*/ 341 h 359"/>
                <a:gd name="T42" fmla="*/ 344 w 380"/>
                <a:gd name="T43" fmla="*/ 119 h 359"/>
                <a:gd name="T44" fmla="*/ 347 w 380"/>
                <a:gd name="T45" fmla="*/ 54 h 359"/>
                <a:gd name="T46" fmla="*/ 38 w 380"/>
                <a:gd name="T47" fmla="*/ 51 h 359"/>
                <a:gd name="T48" fmla="*/ 20 w 380"/>
                <a:gd name="T49" fmla="*/ 99 h 359"/>
                <a:gd name="T50" fmla="*/ 37 w 380"/>
                <a:gd name="T51" fmla="*/ 119 h 359"/>
                <a:gd name="T52" fmla="*/ 62 w 380"/>
                <a:gd name="T53" fmla="*/ 94 h 359"/>
                <a:gd name="T54" fmla="*/ 87 w 380"/>
                <a:gd name="T55" fmla="*/ 119 h 359"/>
                <a:gd name="T56" fmla="*/ 113 w 380"/>
                <a:gd name="T57" fmla="*/ 94 h 359"/>
                <a:gd name="T58" fmla="*/ 139 w 380"/>
                <a:gd name="T59" fmla="*/ 119 h 359"/>
                <a:gd name="T60" fmla="*/ 164 w 380"/>
                <a:gd name="T61" fmla="*/ 94 h 359"/>
                <a:gd name="T62" fmla="*/ 190 w 380"/>
                <a:gd name="T63" fmla="*/ 119 h 359"/>
                <a:gd name="T64" fmla="*/ 216 w 380"/>
                <a:gd name="T65" fmla="*/ 94 h 359"/>
                <a:gd name="T66" fmla="*/ 241 w 380"/>
                <a:gd name="T67" fmla="*/ 119 h 359"/>
                <a:gd name="T68" fmla="*/ 267 w 380"/>
                <a:gd name="T69" fmla="*/ 94 h 359"/>
                <a:gd name="T70" fmla="*/ 292 w 380"/>
                <a:gd name="T71" fmla="*/ 119 h 359"/>
                <a:gd name="T72" fmla="*/ 318 w 380"/>
                <a:gd name="T73" fmla="*/ 94 h 359"/>
                <a:gd name="T74" fmla="*/ 344 w 380"/>
                <a:gd name="T75" fmla="*/ 119 h 359"/>
                <a:gd name="T76" fmla="*/ 79 w 380"/>
                <a:gd name="T77" fmla="*/ 341 h 359"/>
                <a:gd name="T78" fmla="*/ 181 w 380"/>
                <a:gd name="T79" fmla="*/ 179 h 359"/>
                <a:gd name="T80" fmla="*/ 199 w 380"/>
                <a:gd name="T81" fmla="*/ 341 h 359"/>
                <a:gd name="T82" fmla="*/ 301 w 380"/>
                <a:gd name="T83" fmla="*/ 179 h 359"/>
                <a:gd name="T84" fmla="*/ 199 w 380"/>
                <a:gd name="T85" fmla="*/ 341 h 359"/>
                <a:gd name="T86" fmla="*/ 36 w 380"/>
                <a:gd name="T87" fmla="*/ 17 h 359"/>
                <a:gd name="T88" fmla="*/ 344 w 380"/>
                <a:gd name="T89" fmla="*/ 34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80" h="359">
                  <a:moveTo>
                    <a:pt x="190" y="359"/>
                  </a:moveTo>
                  <a:cubicBezTo>
                    <a:pt x="134" y="359"/>
                    <a:pt x="77" y="359"/>
                    <a:pt x="21" y="359"/>
                  </a:cubicBezTo>
                  <a:cubicBezTo>
                    <a:pt x="13" y="359"/>
                    <a:pt x="10" y="356"/>
                    <a:pt x="10" y="348"/>
                  </a:cubicBezTo>
                  <a:cubicBezTo>
                    <a:pt x="10" y="275"/>
                    <a:pt x="10" y="201"/>
                    <a:pt x="10" y="128"/>
                  </a:cubicBezTo>
                  <a:cubicBezTo>
                    <a:pt x="10" y="126"/>
                    <a:pt x="10" y="124"/>
                    <a:pt x="9" y="122"/>
                  </a:cubicBezTo>
                  <a:cubicBezTo>
                    <a:pt x="3" y="114"/>
                    <a:pt x="0" y="105"/>
                    <a:pt x="3" y="94"/>
                  </a:cubicBezTo>
                  <a:cubicBezTo>
                    <a:pt x="8" y="79"/>
                    <a:pt x="12" y="63"/>
                    <a:pt x="17" y="48"/>
                  </a:cubicBezTo>
                  <a:cubicBezTo>
                    <a:pt x="18" y="43"/>
                    <a:pt x="19" y="38"/>
                    <a:pt x="19" y="33"/>
                  </a:cubicBezTo>
                  <a:cubicBezTo>
                    <a:pt x="19" y="25"/>
                    <a:pt x="19" y="17"/>
                    <a:pt x="19" y="9"/>
                  </a:cubicBezTo>
                  <a:cubicBezTo>
                    <a:pt x="19" y="3"/>
                    <a:pt x="22" y="0"/>
                    <a:pt x="29" y="0"/>
                  </a:cubicBezTo>
                  <a:cubicBezTo>
                    <a:pt x="64" y="0"/>
                    <a:pt x="100" y="0"/>
                    <a:pt x="136" y="0"/>
                  </a:cubicBezTo>
                  <a:cubicBezTo>
                    <a:pt x="207" y="0"/>
                    <a:pt x="278" y="0"/>
                    <a:pt x="349" y="0"/>
                  </a:cubicBezTo>
                  <a:cubicBezTo>
                    <a:pt x="358" y="0"/>
                    <a:pt x="362" y="2"/>
                    <a:pt x="361" y="11"/>
                  </a:cubicBezTo>
                  <a:cubicBezTo>
                    <a:pt x="359" y="31"/>
                    <a:pt x="363" y="51"/>
                    <a:pt x="370" y="71"/>
                  </a:cubicBezTo>
                  <a:cubicBezTo>
                    <a:pt x="372" y="78"/>
                    <a:pt x="374" y="87"/>
                    <a:pt x="377" y="94"/>
                  </a:cubicBezTo>
                  <a:cubicBezTo>
                    <a:pt x="380" y="105"/>
                    <a:pt x="377" y="113"/>
                    <a:pt x="372" y="122"/>
                  </a:cubicBezTo>
                  <a:cubicBezTo>
                    <a:pt x="371" y="124"/>
                    <a:pt x="370" y="126"/>
                    <a:pt x="370" y="128"/>
                  </a:cubicBezTo>
                  <a:cubicBezTo>
                    <a:pt x="370" y="202"/>
                    <a:pt x="370" y="275"/>
                    <a:pt x="370" y="349"/>
                  </a:cubicBezTo>
                  <a:cubicBezTo>
                    <a:pt x="370" y="356"/>
                    <a:pt x="366" y="359"/>
                    <a:pt x="359" y="359"/>
                  </a:cubicBezTo>
                  <a:cubicBezTo>
                    <a:pt x="303" y="359"/>
                    <a:pt x="247" y="359"/>
                    <a:pt x="190" y="359"/>
                  </a:cubicBezTo>
                  <a:close/>
                  <a:moveTo>
                    <a:pt x="62" y="341"/>
                  </a:moveTo>
                  <a:cubicBezTo>
                    <a:pt x="62" y="339"/>
                    <a:pt x="62" y="338"/>
                    <a:pt x="62" y="336"/>
                  </a:cubicBezTo>
                  <a:cubicBezTo>
                    <a:pt x="62" y="282"/>
                    <a:pt x="62" y="228"/>
                    <a:pt x="62" y="173"/>
                  </a:cubicBezTo>
                  <a:cubicBezTo>
                    <a:pt x="62" y="165"/>
                    <a:pt x="64" y="162"/>
                    <a:pt x="73" y="162"/>
                  </a:cubicBezTo>
                  <a:cubicBezTo>
                    <a:pt x="151" y="162"/>
                    <a:pt x="229" y="162"/>
                    <a:pt x="307" y="162"/>
                  </a:cubicBezTo>
                  <a:cubicBezTo>
                    <a:pt x="316" y="162"/>
                    <a:pt x="318" y="165"/>
                    <a:pt x="318" y="173"/>
                  </a:cubicBezTo>
                  <a:cubicBezTo>
                    <a:pt x="318" y="228"/>
                    <a:pt x="318" y="282"/>
                    <a:pt x="318" y="337"/>
                  </a:cubicBezTo>
                  <a:cubicBezTo>
                    <a:pt x="318" y="338"/>
                    <a:pt x="318" y="340"/>
                    <a:pt x="318" y="341"/>
                  </a:cubicBezTo>
                  <a:cubicBezTo>
                    <a:pt x="330" y="341"/>
                    <a:pt x="341" y="341"/>
                    <a:pt x="352" y="341"/>
                  </a:cubicBezTo>
                  <a:cubicBezTo>
                    <a:pt x="352" y="272"/>
                    <a:pt x="352" y="204"/>
                    <a:pt x="352" y="136"/>
                  </a:cubicBezTo>
                  <a:cubicBezTo>
                    <a:pt x="337" y="137"/>
                    <a:pt x="333" y="136"/>
                    <a:pt x="318" y="125"/>
                  </a:cubicBezTo>
                  <a:cubicBezTo>
                    <a:pt x="311" y="132"/>
                    <a:pt x="303" y="136"/>
                    <a:pt x="293" y="136"/>
                  </a:cubicBezTo>
                  <a:cubicBezTo>
                    <a:pt x="282" y="136"/>
                    <a:pt x="274" y="132"/>
                    <a:pt x="267" y="125"/>
                  </a:cubicBezTo>
                  <a:cubicBezTo>
                    <a:pt x="260" y="132"/>
                    <a:pt x="251" y="136"/>
                    <a:pt x="241" y="136"/>
                  </a:cubicBezTo>
                  <a:cubicBezTo>
                    <a:pt x="231" y="136"/>
                    <a:pt x="223" y="132"/>
                    <a:pt x="216" y="125"/>
                  </a:cubicBezTo>
                  <a:cubicBezTo>
                    <a:pt x="208" y="132"/>
                    <a:pt x="200" y="136"/>
                    <a:pt x="190" y="136"/>
                  </a:cubicBezTo>
                  <a:cubicBezTo>
                    <a:pt x="180" y="136"/>
                    <a:pt x="171" y="132"/>
                    <a:pt x="164" y="125"/>
                  </a:cubicBezTo>
                  <a:cubicBezTo>
                    <a:pt x="152" y="138"/>
                    <a:pt x="131" y="142"/>
                    <a:pt x="113" y="125"/>
                  </a:cubicBezTo>
                  <a:cubicBezTo>
                    <a:pt x="106" y="132"/>
                    <a:pt x="98" y="136"/>
                    <a:pt x="88" y="136"/>
                  </a:cubicBezTo>
                  <a:cubicBezTo>
                    <a:pt x="77" y="136"/>
                    <a:pt x="69" y="132"/>
                    <a:pt x="62" y="125"/>
                  </a:cubicBezTo>
                  <a:cubicBezTo>
                    <a:pt x="52" y="135"/>
                    <a:pt x="41" y="138"/>
                    <a:pt x="28" y="135"/>
                  </a:cubicBezTo>
                  <a:cubicBezTo>
                    <a:pt x="28" y="204"/>
                    <a:pt x="28" y="273"/>
                    <a:pt x="28" y="341"/>
                  </a:cubicBezTo>
                  <a:cubicBezTo>
                    <a:pt x="39" y="341"/>
                    <a:pt x="50" y="341"/>
                    <a:pt x="62" y="341"/>
                  </a:cubicBezTo>
                  <a:close/>
                  <a:moveTo>
                    <a:pt x="344" y="119"/>
                  </a:moveTo>
                  <a:cubicBezTo>
                    <a:pt x="356" y="119"/>
                    <a:pt x="363" y="107"/>
                    <a:pt x="360" y="98"/>
                  </a:cubicBezTo>
                  <a:cubicBezTo>
                    <a:pt x="355" y="84"/>
                    <a:pt x="351" y="69"/>
                    <a:pt x="347" y="54"/>
                  </a:cubicBezTo>
                  <a:cubicBezTo>
                    <a:pt x="346" y="52"/>
                    <a:pt x="345" y="51"/>
                    <a:pt x="342" y="51"/>
                  </a:cubicBezTo>
                  <a:cubicBezTo>
                    <a:pt x="241" y="51"/>
                    <a:pt x="139" y="51"/>
                    <a:pt x="38" y="51"/>
                  </a:cubicBezTo>
                  <a:cubicBezTo>
                    <a:pt x="35" y="51"/>
                    <a:pt x="34" y="51"/>
                    <a:pt x="33" y="54"/>
                  </a:cubicBezTo>
                  <a:cubicBezTo>
                    <a:pt x="29" y="69"/>
                    <a:pt x="24" y="84"/>
                    <a:pt x="20" y="99"/>
                  </a:cubicBezTo>
                  <a:cubicBezTo>
                    <a:pt x="20" y="101"/>
                    <a:pt x="19" y="103"/>
                    <a:pt x="19" y="105"/>
                  </a:cubicBezTo>
                  <a:cubicBezTo>
                    <a:pt x="21" y="114"/>
                    <a:pt x="28" y="120"/>
                    <a:pt x="37" y="119"/>
                  </a:cubicBezTo>
                  <a:cubicBezTo>
                    <a:pt x="46" y="119"/>
                    <a:pt x="52" y="112"/>
                    <a:pt x="53" y="102"/>
                  </a:cubicBezTo>
                  <a:cubicBezTo>
                    <a:pt x="54" y="97"/>
                    <a:pt x="57" y="93"/>
                    <a:pt x="62" y="94"/>
                  </a:cubicBezTo>
                  <a:cubicBezTo>
                    <a:pt x="67" y="94"/>
                    <a:pt x="70" y="97"/>
                    <a:pt x="70" y="102"/>
                  </a:cubicBezTo>
                  <a:cubicBezTo>
                    <a:pt x="71" y="112"/>
                    <a:pt x="78" y="119"/>
                    <a:pt x="87" y="119"/>
                  </a:cubicBezTo>
                  <a:cubicBezTo>
                    <a:pt x="97" y="119"/>
                    <a:pt x="104" y="112"/>
                    <a:pt x="104" y="102"/>
                  </a:cubicBezTo>
                  <a:cubicBezTo>
                    <a:pt x="105" y="97"/>
                    <a:pt x="108" y="93"/>
                    <a:pt x="113" y="94"/>
                  </a:cubicBezTo>
                  <a:cubicBezTo>
                    <a:pt x="118" y="94"/>
                    <a:pt x="121" y="97"/>
                    <a:pt x="122" y="102"/>
                  </a:cubicBezTo>
                  <a:cubicBezTo>
                    <a:pt x="122" y="112"/>
                    <a:pt x="129" y="119"/>
                    <a:pt x="139" y="119"/>
                  </a:cubicBezTo>
                  <a:cubicBezTo>
                    <a:pt x="148" y="119"/>
                    <a:pt x="155" y="112"/>
                    <a:pt x="156" y="102"/>
                  </a:cubicBezTo>
                  <a:cubicBezTo>
                    <a:pt x="156" y="97"/>
                    <a:pt x="159" y="93"/>
                    <a:pt x="164" y="94"/>
                  </a:cubicBezTo>
                  <a:cubicBezTo>
                    <a:pt x="169" y="94"/>
                    <a:pt x="172" y="97"/>
                    <a:pt x="173" y="102"/>
                  </a:cubicBezTo>
                  <a:cubicBezTo>
                    <a:pt x="174" y="112"/>
                    <a:pt x="181" y="119"/>
                    <a:pt x="190" y="119"/>
                  </a:cubicBezTo>
                  <a:cubicBezTo>
                    <a:pt x="199" y="119"/>
                    <a:pt x="206" y="112"/>
                    <a:pt x="207" y="103"/>
                  </a:cubicBezTo>
                  <a:cubicBezTo>
                    <a:pt x="208" y="97"/>
                    <a:pt x="211" y="94"/>
                    <a:pt x="216" y="94"/>
                  </a:cubicBezTo>
                  <a:cubicBezTo>
                    <a:pt x="221" y="94"/>
                    <a:pt x="224" y="97"/>
                    <a:pt x="224" y="103"/>
                  </a:cubicBezTo>
                  <a:cubicBezTo>
                    <a:pt x="225" y="112"/>
                    <a:pt x="232" y="119"/>
                    <a:pt x="241" y="119"/>
                  </a:cubicBezTo>
                  <a:cubicBezTo>
                    <a:pt x="250" y="119"/>
                    <a:pt x="258" y="112"/>
                    <a:pt x="258" y="103"/>
                  </a:cubicBezTo>
                  <a:cubicBezTo>
                    <a:pt x="259" y="97"/>
                    <a:pt x="262" y="94"/>
                    <a:pt x="267" y="94"/>
                  </a:cubicBezTo>
                  <a:cubicBezTo>
                    <a:pt x="272" y="94"/>
                    <a:pt x="275" y="97"/>
                    <a:pt x="275" y="103"/>
                  </a:cubicBezTo>
                  <a:cubicBezTo>
                    <a:pt x="276" y="112"/>
                    <a:pt x="283" y="119"/>
                    <a:pt x="292" y="119"/>
                  </a:cubicBezTo>
                  <a:cubicBezTo>
                    <a:pt x="302" y="119"/>
                    <a:pt x="309" y="112"/>
                    <a:pt x="310" y="103"/>
                  </a:cubicBezTo>
                  <a:cubicBezTo>
                    <a:pt x="310" y="97"/>
                    <a:pt x="313" y="94"/>
                    <a:pt x="318" y="94"/>
                  </a:cubicBezTo>
                  <a:cubicBezTo>
                    <a:pt x="323" y="94"/>
                    <a:pt x="326" y="97"/>
                    <a:pt x="327" y="103"/>
                  </a:cubicBezTo>
                  <a:cubicBezTo>
                    <a:pt x="328" y="112"/>
                    <a:pt x="335" y="119"/>
                    <a:pt x="344" y="119"/>
                  </a:cubicBezTo>
                  <a:close/>
                  <a:moveTo>
                    <a:pt x="79" y="179"/>
                  </a:moveTo>
                  <a:cubicBezTo>
                    <a:pt x="79" y="234"/>
                    <a:pt x="79" y="287"/>
                    <a:pt x="79" y="341"/>
                  </a:cubicBezTo>
                  <a:cubicBezTo>
                    <a:pt x="113" y="341"/>
                    <a:pt x="147" y="341"/>
                    <a:pt x="181" y="341"/>
                  </a:cubicBezTo>
                  <a:cubicBezTo>
                    <a:pt x="181" y="287"/>
                    <a:pt x="181" y="233"/>
                    <a:pt x="181" y="179"/>
                  </a:cubicBezTo>
                  <a:cubicBezTo>
                    <a:pt x="147" y="179"/>
                    <a:pt x="113" y="179"/>
                    <a:pt x="79" y="179"/>
                  </a:cubicBezTo>
                  <a:close/>
                  <a:moveTo>
                    <a:pt x="199" y="341"/>
                  </a:moveTo>
                  <a:cubicBezTo>
                    <a:pt x="233" y="341"/>
                    <a:pt x="267" y="341"/>
                    <a:pt x="301" y="341"/>
                  </a:cubicBezTo>
                  <a:cubicBezTo>
                    <a:pt x="301" y="287"/>
                    <a:pt x="301" y="233"/>
                    <a:pt x="301" y="179"/>
                  </a:cubicBezTo>
                  <a:cubicBezTo>
                    <a:pt x="267" y="179"/>
                    <a:pt x="233" y="179"/>
                    <a:pt x="199" y="179"/>
                  </a:cubicBezTo>
                  <a:cubicBezTo>
                    <a:pt x="199" y="234"/>
                    <a:pt x="199" y="287"/>
                    <a:pt x="199" y="341"/>
                  </a:cubicBezTo>
                  <a:close/>
                  <a:moveTo>
                    <a:pt x="344" y="17"/>
                  </a:moveTo>
                  <a:cubicBezTo>
                    <a:pt x="241" y="17"/>
                    <a:pt x="139" y="17"/>
                    <a:pt x="36" y="17"/>
                  </a:cubicBezTo>
                  <a:cubicBezTo>
                    <a:pt x="36" y="23"/>
                    <a:pt x="36" y="28"/>
                    <a:pt x="36" y="34"/>
                  </a:cubicBezTo>
                  <a:cubicBezTo>
                    <a:pt x="139" y="34"/>
                    <a:pt x="241" y="34"/>
                    <a:pt x="344" y="34"/>
                  </a:cubicBezTo>
                  <a:cubicBezTo>
                    <a:pt x="344" y="28"/>
                    <a:pt x="344" y="23"/>
                    <a:pt x="34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9EAF9971-11D4-4BB0-879B-235F93D4B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2" y="2254"/>
              <a:ext cx="23" cy="23"/>
            </a:xfrm>
            <a:custGeom>
              <a:avLst/>
              <a:gdLst>
                <a:gd name="T0" fmla="*/ 17 w 17"/>
                <a:gd name="T1" fmla="*/ 8 h 17"/>
                <a:gd name="T2" fmla="*/ 9 w 17"/>
                <a:gd name="T3" fmla="*/ 17 h 17"/>
                <a:gd name="T4" fmla="*/ 0 w 17"/>
                <a:gd name="T5" fmla="*/ 8 h 17"/>
                <a:gd name="T6" fmla="*/ 9 w 17"/>
                <a:gd name="T7" fmla="*/ 0 h 17"/>
                <a:gd name="T8" fmla="*/ 17 w 17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17" y="8"/>
                  </a:moveTo>
                  <a:cubicBezTo>
                    <a:pt x="17" y="13"/>
                    <a:pt x="14" y="17"/>
                    <a:pt x="9" y="17"/>
                  </a:cubicBezTo>
                  <a:cubicBezTo>
                    <a:pt x="4" y="17"/>
                    <a:pt x="0" y="13"/>
                    <a:pt x="0" y="8"/>
                  </a:cubicBezTo>
                  <a:cubicBezTo>
                    <a:pt x="0" y="3"/>
                    <a:pt x="4" y="0"/>
                    <a:pt x="9" y="0"/>
                  </a:cubicBezTo>
                  <a:cubicBezTo>
                    <a:pt x="13" y="0"/>
                    <a:pt x="17" y="3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Oval 7">
              <a:extLst>
                <a:ext uri="{FF2B5EF4-FFF2-40B4-BE49-F238E27FC236}">
                  <a16:creationId xmlns:a16="http://schemas.microsoft.com/office/drawing/2014/main" id="{ED774859-6433-437C-9A5D-95B7575774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6" y="2254"/>
              <a:ext cx="24" cy="2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7" name="Freeform 109">
            <a:extLst>
              <a:ext uri="{FF2B5EF4-FFF2-40B4-BE49-F238E27FC236}">
                <a16:creationId xmlns:a16="http://schemas.microsoft.com/office/drawing/2014/main" id="{3C06F530-7C84-48D8-A305-F756B20DE6C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921194" y="2941684"/>
            <a:ext cx="535764" cy="535764"/>
          </a:xfrm>
          <a:custGeom>
            <a:avLst/>
            <a:gdLst>
              <a:gd name="T0" fmla="*/ 768 w 1152"/>
              <a:gd name="T1" fmla="*/ 576 h 1152"/>
              <a:gd name="T2" fmla="*/ 480 w 1152"/>
              <a:gd name="T3" fmla="*/ 768 h 1152"/>
              <a:gd name="T4" fmla="*/ 480 w 1152"/>
              <a:gd name="T5" fmla="*/ 384 h 1152"/>
              <a:gd name="T6" fmla="*/ 768 w 1152"/>
              <a:gd name="T7" fmla="*/ 576 h 1152"/>
              <a:gd name="T8" fmla="*/ 1046 w 1152"/>
              <a:gd name="T9" fmla="*/ 672 h 1152"/>
              <a:gd name="T10" fmla="*/ 976 w 1152"/>
              <a:gd name="T11" fmla="*/ 841 h 1152"/>
              <a:gd name="T12" fmla="*/ 1051 w 1152"/>
              <a:gd name="T13" fmla="*/ 915 h 1152"/>
              <a:gd name="T14" fmla="*/ 915 w 1152"/>
              <a:gd name="T15" fmla="*/ 1051 h 1152"/>
              <a:gd name="T16" fmla="*/ 841 w 1152"/>
              <a:gd name="T17" fmla="*/ 976 h 1152"/>
              <a:gd name="T18" fmla="*/ 672 w 1152"/>
              <a:gd name="T19" fmla="*/ 1046 h 1152"/>
              <a:gd name="T20" fmla="*/ 672 w 1152"/>
              <a:gd name="T21" fmla="*/ 1152 h 1152"/>
              <a:gd name="T22" fmla="*/ 480 w 1152"/>
              <a:gd name="T23" fmla="*/ 1152 h 1152"/>
              <a:gd name="T24" fmla="*/ 480 w 1152"/>
              <a:gd name="T25" fmla="*/ 1046 h 1152"/>
              <a:gd name="T26" fmla="*/ 311 w 1152"/>
              <a:gd name="T27" fmla="*/ 976 h 1152"/>
              <a:gd name="T28" fmla="*/ 237 w 1152"/>
              <a:gd name="T29" fmla="*/ 1051 h 1152"/>
              <a:gd name="T30" fmla="*/ 101 w 1152"/>
              <a:gd name="T31" fmla="*/ 915 h 1152"/>
              <a:gd name="T32" fmla="*/ 176 w 1152"/>
              <a:gd name="T33" fmla="*/ 841 h 1152"/>
              <a:gd name="T34" fmla="*/ 106 w 1152"/>
              <a:gd name="T35" fmla="*/ 672 h 1152"/>
              <a:gd name="T36" fmla="*/ 0 w 1152"/>
              <a:gd name="T37" fmla="*/ 672 h 1152"/>
              <a:gd name="T38" fmla="*/ 0 w 1152"/>
              <a:gd name="T39" fmla="*/ 480 h 1152"/>
              <a:gd name="T40" fmla="*/ 106 w 1152"/>
              <a:gd name="T41" fmla="*/ 480 h 1152"/>
              <a:gd name="T42" fmla="*/ 176 w 1152"/>
              <a:gd name="T43" fmla="*/ 311 h 1152"/>
              <a:gd name="T44" fmla="*/ 101 w 1152"/>
              <a:gd name="T45" fmla="*/ 237 h 1152"/>
              <a:gd name="T46" fmla="*/ 237 w 1152"/>
              <a:gd name="T47" fmla="*/ 101 h 1152"/>
              <a:gd name="T48" fmla="*/ 311 w 1152"/>
              <a:gd name="T49" fmla="*/ 176 h 1152"/>
              <a:gd name="T50" fmla="*/ 480 w 1152"/>
              <a:gd name="T51" fmla="*/ 106 h 1152"/>
              <a:gd name="T52" fmla="*/ 480 w 1152"/>
              <a:gd name="T53" fmla="*/ 0 h 1152"/>
              <a:gd name="T54" fmla="*/ 672 w 1152"/>
              <a:gd name="T55" fmla="*/ 0 h 1152"/>
              <a:gd name="T56" fmla="*/ 672 w 1152"/>
              <a:gd name="T57" fmla="*/ 106 h 1152"/>
              <a:gd name="T58" fmla="*/ 841 w 1152"/>
              <a:gd name="T59" fmla="*/ 176 h 1152"/>
              <a:gd name="T60" fmla="*/ 915 w 1152"/>
              <a:gd name="T61" fmla="*/ 101 h 1152"/>
              <a:gd name="T62" fmla="*/ 1051 w 1152"/>
              <a:gd name="T63" fmla="*/ 237 h 1152"/>
              <a:gd name="T64" fmla="*/ 976 w 1152"/>
              <a:gd name="T65" fmla="*/ 311 h 1152"/>
              <a:gd name="T66" fmla="*/ 1046 w 1152"/>
              <a:gd name="T67" fmla="*/ 480 h 1152"/>
              <a:gd name="T68" fmla="*/ 1152 w 1152"/>
              <a:gd name="T69" fmla="*/ 480 h 1152"/>
              <a:gd name="T70" fmla="*/ 1152 w 1152"/>
              <a:gd name="T71" fmla="*/ 672 h 1152"/>
              <a:gd name="T72" fmla="*/ 1046 w 1152"/>
              <a:gd name="T73" fmla="*/ 672 h 1152"/>
              <a:gd name="T74" fmla="*/ 576 w 1152"/>
              <a:gd name="T75" fmla="*/ 864 h 1152"/>
              <a:gd name="T76" fmla="*/ 864 w 1152"/>
              <a:gd name="T77" fmla="*/ 576 h 1152"/>
              <a:gd name="T78" fmla="*/ 576 w 1152"/>
              <a:gd name="T79" fmla="*/ 288 h 1152"/>
              <a:gd name="T80" fmla="*/ 288 w 1152"/>
              <a:gd name="T81" fmla="*/ 576 h 1152"/>
              <a:gd name="T82" fmla="*/ 576 w 1152"/>
              <a:gd name="T83" fmla="*/ 864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152" h="1152">
                <a:moveTo>
                  <a:pt x="768" y="576"/>
                </a:moveTo>
                <a:cubicBezTo>
                  <a:pt x="480" y="768"/>
                  <a:pt x="480" y="768"/>
                  <a:pt x="480" y="768"/>
                </a:cubicBezTo>
                <a:cubicBezTo>
                  <a:pt x="480" y="384"/>
                  <a:pt x="480" y="384"/>
                  <a:pt x="480" y="384"/>
                </a:cubicBezTo>
                <a:lnTo>
                  <a:pt x="768" y="576"/>
                </a:lnTo>
                <a:close/>
                <a:moveTo>
                  <a:pt x="1046" y="672"/>
                </a:moveTo>
                <a:cubicBezTo>
                  <a:pt x="1034" y="733"/>
                  <a:pt x="1010" y="790"/>
                  <a:pt x="976" y="841"/>
                </a:cubicBezTo>
                <a:cubicBezTo>
                  <a:pt x="1051" y="915"/>
                  <a:pt x="1051" y="915"/>
                  <a:pt x="1051" y="915"/>
                </a:cubicBezTo>
                <a:cubicBezTo>
                  <a:pt x="915" y="1051"/>
                  <a:pt x="915" y="1051"/>
                  <a:pt x="915" y="1051"/>
                </a:cubicBezTo>
                <a:cubicBezTo>
                  <a:pt x="841" y="976"/>
                  <a:pt x="841" y="976"/>
                  <a:pt x="841" y="976"/>
                </a:cubicBezTo>
                <a:cubicBezTo>
                  <a:pt x="790" y="1010"/>
                  <a:pt x="733" y="1034"/>
                  <a:pt x="672" y="1046"/>
                </a:cubicBezTo>
                <a:cubicBezTo>
                  <a:pt x="672" y="1152"/>
                  <a:pt x="672" y="1152"/>
                  <a:pt x="672" y="1152"/>
                </a:cubicBezTo>
                <a:cubicBezTo>
                  <a:pt x="480" y="1152"/>
                  <a:pt x="480" y="1152"/>
                  <a:pt x="480" y="1152"/>
                </a:cubicBezTo>
                <a:cubicBezTo>
                  <a:pt x="480" y="1046"/>
                  <a:pt x="480" y="1046"/>
                  <a:pt x="480" y="1046"/>
                </a:cubicBezTo>
                <a:cubicBezTo>
                  <a:pt x="419" y="1034"/>
                  <a:pt x="362" y="1010"/>
                  <a:pt x="311" y="976"/>
                </a:cubicBezTo>
                <a:cubicBezTo>
                  <a:pt x="237" y="1051"/>
                  <a:pt x="237" y="1051"/>
                  <a:pt x="237" y="1051"/>
                </a:cubicBezTo>
                <a:cubicBezTo>
                  <a:pt x="101" y="915"/>
                  <a:pt x="101" y="915"/>
                  <a:pt x="101" y="915"/>
                </a:cubicBezTo>
                <a:cubicBezTo>
                  <a:pt x="176" y="841"/>
                  <a:pt x="176" y="841"/>
                  <a:pt x="176" y="841"/>
                </a:cubicBezTo>
                <a:cubicBezTo>
                  <a:pt x="142" y="790"/>
                  <a:pt x="118" y="733"/>
                  <a:pt x="106" y="672"/>
                </a:cubicBezTo>
                <a:cubicBezTo>
                  <a:pt x="0" y="672"/>
                  <a:pt x="0" y="672"/>
                  <a:pt x="0" y="672"/>
                </a:cubicBezTo>
                <a:cubicBezTo>
                  <a:pt x="0" y="480"/>
                  <a:pt x="0" y="480"/>
                  <a:pt x="0" y="480"/>
                </a:cubicBezTo>
                <a:cubicBezTo>
                  <a:pt x="106" y="480"/>
                  <a:pt x="106" y="480"/>
                  <a:pt x="106" y="480"/>
                </a:cubicBezTo>
                <a:cubicBezTo>
                  <a:pt x="118" y="419"/>
                  <a:pt x="142" y="362"/>
                  <a:pt x="176" y="311"/>
                </a:cubicBezTo>
                <a:cubicBezTo>
                  <a:pt x="101" y="237"/>
                  <a:pt x="101" y="237"/>
                  <a:pt x="101" y="237"/>
                </a:cubicBezTo>
                <a:cubicBezTo>
                  <a:pt x="237" y="101"/>
                  <a:pt x="237" y="101"/>
                  <a:pt x="237" y="101"/>
                </a:cubicBezTo>
                <a:cubicBezTo>
                  <a:pt x="311" y="176"/>
                  <a:pt x="311" y="176"/>
                  <a:pt x="311" y="176"/>
                </a:cubicBezTo>
                <a:cubicBezTo>
                  <a:pt x="362" y="142"/>
                  <a:pt x="419" y="118"/>
                  <a:pt x="480" y="106"/>
                </a:cubicBezTo>
                <a:cubicBezTo>
                  <a:pt x="480" y="0"/>
                  <a:pt x="480" y="0"/>
                  <a:pt x="480" y="0"/>
                </a:cubicBezTo>
                <a:cubicBezTo>
                  <a:pt x="672" y="0"/>
                  <a:pt x="672" y="0"/>
                  <a:pt x="672" y="0"/>
                </a:cubicBezTo>
                <a:cubicBezTo>
                  <a:pt x="672" y="106"/>
                  <a:pt x="672" y="106"/>
                  <a:pt x="672" y="106"/>
                </a:cubicBezTo>
                <a:cubicBezTo>
                  <a:pt x="733" y="118"/>
                  <a:pt x="790" y="142"/>
                  <a:pt x="841" y="176"/>
                </a:cubicBezTo>
                <a:cubicBezTo>
                  <a:pt x="915" y="101"/>
                  <a:pt x="915" y="101"/>
                  <a:pt x="915" y="101"/>
                </a:cubicBezTo>
                <a:cubicBezTo>
                  <a:pt x="1051" y="237"/>
                  <a:pt x="1051" y="237"/>
                  <a:pt x="1051" y="237"/>
                </a:cubicBezTo>
                <a:cubicBezTo>
                  <a:pt x="976" y="311"/>
                  <a:pt x="976" y="311"/>
                  <a:pt x="976" y="311"/>
                </a:cubicBezTo>
                <a:cubicBezTo>
                  <a:pt x="1010" y="362"/>
                  <a:pt x="1034" y="419"/>
                  <a:pt x="1046" y="480"/>
                </a:cubicBezTo>
                <a:cubicBezTo>
                  <a:pt x="1152" y="480"/>
                  <a:pt x="1152" y="480"/>
                  <a:pt x="1152" y="480"/>
                </a:cubicBezTo>
                <a:cubicBezTo>
                  <a:pt x="1152" y="672"/>
                  <a:pt x="1152" y="672"/>
                  <a:pt x="1152" y="672"/>
                </a:cubicBezTo>
                <a:lnTo>
                  <a:pt x="1046" y="672"/>
                </a:lnTo>
                <a:close/>
                <a:moveTo>
                  <a:pt x="576" y="864"/>
                </a:moveTo>
                <a:cubicBezTo>
                  <a:pt x="735" y="864"/>
                  <a:pt x="864" y="735"/>
                  <a:pt x="864" y="576"/>
                </a:cubicBezTo>
                <a:cubicBezTo>
                  <a:pt x="864" y="417"/>
                  <a:pt x="735" y="288"/>
                  <a:pt x="576" y="288"/>
                </a:cubicBezTo>
                <a:cubicBezTo>
                  <a:pt x="417" y="288"/>
                  <a:pt x="288" y="417"/>
                  <a:pt x="288" y="576"/>
                </a:cubicBezTo>
                <a:cubicBezTo>
                  <a:pt x="288" y="735"/>
                  <a:pt x="417" y="864"/>
                  <a:pt x="576" y="8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9D57C8A3-9D93-4DFE-AC6D-14521E11D1E3}"/>
              </a:ext>
            </a:extLst>
          </p:cNvPr>
          <p:cNvCxnSpPr>
            <a:cxnSpLocks/>
            <a:stCxn id="51" idx="2"/>
          </p:cNvCxnSpPr>
          <p:nvPr/>
        </p:nvCxnSpPr>
        <p:spPr>
          <a:xfrm flipH="1">
            <a:off x="10821163" y="3794108"/>
            <a:ext cx="1" cy="2682892"/>
          </a:xfrm>
          <a:prstGeom prst="line">
            <a:avLst/>
          </a:prstGeom>
          <a:ln w="19050" cap="sq">
            <a:solidFill>
              <a:srgbClr val="4D14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34DB927-A918-4540-A118-5FBF02B2F979}"/>
              </a:ext>
            </a:extLst>
          </p:cNvPr>
          <p:cNvCxnSpPr>
            <a:cxnSpLocks/>
          </p:cNvCxnSpPr>
          <p:nvPr/>
        </p:nvCxnSpPr>
        <p:spPr>
          <a:xfrm flipH="1">
            <a:off x="8953500" y="3794108"/>
            <a:ext cx="1" cy="2682892"/>
          </a:xfrm>
          <a:prstGeom prst="line">
            <a:avLst/>
          </a:prstGeom>
          <a:ln w="19050" cap="sq">
            <a:solidFill>
              <a:srgbClr val="4D14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2BE8C63-F0EE-41E5-910C-47111D468FB3}"/>
              </a:ext>
            </a:extLst>
          </p:cNvPr>
          <p:cNvCxnSpPr>
            <a:cxnSpLocks/>
          </p:cNvCxnSpPr>
          <p:nvPr/>
        </p:nvCxnSpPr>
        <p:spPr>
          <a:xfrm flipH="1">
            <a:off x="7085837" y="3794108"/>
            <a:ext cx="1" cy="2682892"/>
          </a:xfrm>
          <a:prstGeom prst="line">
            <a:avLst/>
          </a:prstGeom>
          <a:ln w="19050" cap="sq">
            <a:solidFill>
              <a:srgbClr val="4D14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A722BB95-DA53-4A2C-9644-9E5B6EC2C39A}"/>
              </a:ext>
            </a:extLst>
          </p:cNvPr>
          <p:cNvSpPr/>
          <p:nvPr/>
        </p:nvSpPr>
        <p:spPr>
          <a:xfrm>
            <a:off x="6560461" y="4245574"/>
            <a:ext cx="1021080" cy="607338"/>
          </a:xfrm>
          <a:prstGeom prst="rect">
            <a:avLst/>
          </a:prstGeom>
          <a:solidFill>
            <a:srgbClr val="599CFD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9DEA151-18B1-4F96-8C37-0407AFCD68C1}"/>
              </a:ext>
            </a:extLst>
          </p:cNvPr>
          <p:cNvCxnSpPr>
            <a:cxnSpLocks/>
          </p:cNvCxnSpPr>
          <p:nvPr/>
        </p:nvCxnSpPr>
        <p:spPr>
          <a:xfrm flipV="1">
            <a:off x="7582683" y="4549244"/>
            <a:ext cx="3238480" cy="1"/>
          </a:xfrm>
          <a:prstGeom prst="straightConnector1">
            <a:avLst/>
          </a:prstGeom>
          <a:ln w="28575" cap="sq">
            <a:solidFill>
              <a:srgbClr val="4D148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50020D2F-6095-44AB-BEE4-F83191093E53}"/>
              </a:ext>
            </a:extLst>
          </p:cNvPr>
          <p:cNvSpPr txBox="1"/>
          <p:nvPr/>
        </p:nvSpPr>
        <p:spPr>
          <a:xfrm>
            <a:off x="7474947" y="4061887"/>
            <a:ext cx="1560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4D148C"/>
                </a:solidFill>
              </a:rPr>
              <a:t>Available FedEx meeting locations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A8C25403-B69B-4920-8185-BA0531244D29}"/>
              </a:ext>
            </a:extLst>
          </p:cNvPr>
          <p:cNvCxnSpPr>
            <a:cxnSpLocks/>
          </p:cNvCxnSpPr>
          <p:nvPr/>
        </p:nvCxnSpPr>
        <p:spPr>
          <a:xfrm>
            <a:off x="7604513" y="5416850"/>
            <a:ext cx="1357890" cy="0"/>
          </a:xfrm>
          <a:prstGeom prst="straightConnector1">
            <a:avLst/>
          </a:prstGeom>
          <a:ln w="28575" cap="sq">
            <a:solidFill>
              <a:srgbClr val="4D148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AD1C4812-FEB5-4B2C-A5ED-181E6BEAD447}"/>
              </a:ext>
            </a:extLst>
          </p:cNvPr>
          <p:cNvSpPr/>
          <p:nvPr/>
        </p:nvSpPr>
        <p:spPr>
          <a:xfrm>
            <a:off x="6584715" y="5117889"/>
            <a:ext cx="1021080" cy="607338"/>
          </a:xfrm>
          <a:prstGeom prst="rect">
            <a:avLst/>
          </a:prstGeom>
          <a:solidFill>
            <a:srgbClr val="599CFD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Order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DF88E3F-6484-428C-A7E8-79E8318DC1B5}"/>
              </a:ext>
            </a:extLst>
          </p:cNvPr>
          <p:cNvSpPr txBox="1"/>
          <p:nvPr/>
        </p:nvSpPr>
        <p:spPr>
          <a:xfrm>
            <a:off x="7474947" y="4927398"/>
            <a:ext cx="1560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4D148C"/>
                </a:solidFill>
              </a:rPr>
              <a:t>Request maintenance</a:t>
            </a:r>
          </a:p>
        </p:txBody>
      </p:sp>
    </p:spTree>
    <p:extLst>
      <p:ext uri="{BB962C8B-B14F-4D97-AF65-F5344CB8AC3E}">
        <p14:creationId xmlns:p14="http://schemas.microsoft.com/office/powerpoint/2010/main" val="4075523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E7E5BAEF-FB31-4BCA-B72E-7AC1502ADEEE}"/>
              </a:ext>
            </a:extLst>
          </p:cNvPr>
          <p:cNvSpPr/>
          <p:nvPr/>
        </p:nvSpPr>
        <p:spPr>
          <a:xfrm>
            <a:off x="2286002" y="3956285"/>
            <a:ext cx="7619998" cy="1308689"/>
          </a:xfrm>
          <a:prstGeom prst="rect">
            <a:avLst/>
          </a:prstGeom>
          <a:solidFill>
            <a:schemeClr val="bg1"/>
          </a:solidFill>
          <a:ln w="28575">
            <a:solidFill>
              <a:srgbClr val="4D148C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274320" rtlCol="0" anchor="ctr"/>
          <a:lstStyle/>
          <a:p>
            <a:pPr algn="r"/>
            <a:endParaRPr lang="en-US" b="1" dirty="0">
              <a:solidFill>
                <a:srgbClr val="4D148C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6B6809-8B63-466C-BFDE-F3D45F346234}"/>
              </a:ext>
            </a:extLst>
          </p:cNvPr>
          <p:cNvSpPr/>
          <p:nvPr/>
        </p:nvSpPr>
        <p:spPr>
          <a:xfrm>
            <a:off x="0" y="0"/>
            <a:ext cx="12192000" cy="1296365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676D6F-8582-4494-BC2A-10034FE9C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33137"/>
            <a:ext cx="11049000" cy="508586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A3D899F-08B8-43FB-BA8B-2DC3093A0B37}"/>
              </a:ext>
            </a:extLst>
          </p:cNvPr>
          <p:cNvSpPr/>
          <p:nvPr/>
        </p:nvSpPr>
        <p:spPr>
          <a:xfrm>
            <a:off x="4381501" y="1458410"/>
            <a:ext cx="3429000" cy="838420"/>
          </a:xfrm>
          <a:prstGeom prst="rect">
            <a:avLst/>
          </a:prstGeom>
          <a:solidFill>
            <a:srgbClr val="4D148C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FedEx APIs</a:t>
            </a:r>
          </a:p>
        </p:txBody>
      </p:sp>
      <p:sp>
        <p:nvSpPr>
          <p:cNvPr id="46" name="Freeform 109">
            <a:extLst>
              <a:ext uri="{FF2B5EF4-FFF2-40B4-BE49-F238E27FC236}">
                <a16:creationId xmlns:a16="http://schemas.microsoft.com/office/drawing/2014/main" id="{62CBA6B8-0E11-4A46-B3E2-00D227E36D7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923108" y="1609738"/>
            <a:ext cx="535764" cy="535764"/>
          </a:xfrm>
          <a:custGeom>
            <a:avLst/>
            <a:gdLst>
              <a:gd name="T0" fmla="*/ 768 w 1152"/>
              <a:gd name="T1" fmla="*/ 576 h 1152"/>
              <a:gd name="T2" fmla="*/ 480 w 1152"/>
              <a:gd name="T3" fmla="*/ 768 h 1152"/>
              <a:gd name="T4" fmla="*/ 480 w 1152"/>
              <a:gd name="T5" fmla="*/ 384 h 1152"/>
              <a:gd name="T6" fmla="*/ 768 w 1152"/>
              <a:gd name="T7" fmla="*/ 576 h 1152"/>
              <a:gd name="T8" fmla="*/ 1046 w 1152"/>
              <a:gd name="T9" fmla="*/ 672 h 1152"/>
              <a:gd name="T10" fmla="*/ 976 w 1152"/>
              <a:gd name="T11" fmla="*/ 841 h 1152"/>
              <a:gd name="T12" fmla="*/ 1051 w 1152"/>
              <a:gd name="T13" fmla="*/ 915 h 1152"/>
              <a:gd name="T14" fmla="*/ 915 w 1152"/>
              <a:gd name="T15" fmla="*/ 1051 h 1152"/>
              <a:gd name="T16" fmla="*/ 841 w 1152"/>
              <a:gd name="T17" fmla="*/ 976 h 1152"/>
              <a:gd name="T18" fmla="*/ 672 w 1152"/>
              <a:gd name="T19" fmla="*/ 1046 h 1152"/>
              <a:gd name="T20" fmla="*/ 672 w 1152"/>
              <a:gd name="T21" fmla="*/ 1152 h 1152"/>
              <a:gd name="T22" fmla="*/ 480 w 1152"/>
              <a:gd name="T23" fmla="*/ 1152 h 1152"/>
              <a:gd name="T24" fmla="*/ 480 w 1152"/>
              <a:gd name="T25" fmla="*/ 1046 h 1152"/>
              <a:gd name="T26" fmla="*/ 311 w 1152"/>
              <a:gd name="T27" fmla="*/ 976 h 1152"/>
              <a:gd name="T28" fmla="*/ 237 w 1152"/>
              <a:gd name="T29" fmla="*/ 1051 h 1152"/>
              <a:gd name="T30" fmla="*/ 101 w 1152"/>
              <a:gd name="T31" fmla="*/ 915 h 1152"/>
              <a:gd name="T32" fmla="*/ 176 w 1152"/>
              <a:gd name="T33" fmla="*/ 841 h 1152"/>
              <a:gd name="T34" fmla="*/ 106 w 1152"/>
              <a:gd name="T35" fmla="*/ 672 h 1152"/>
              <a:gd name="T36" fmla="*/ 0 w 1152"/>
              <a:gd name="T37" fmla="*/ 672 h 1152"/>
              <a:gd name="T38" fmla="*/ 0 w 1152"/>
              <a:gd name="T39" fmla="*/ 480 h 1152"/>
              <a:gd name="T40" fmla="*/ 106 w 1152"/>
              <a:gd name="T41" fmla="*/ 480 h 1152"/>
              <a:gd name="T42" fmla="*/ 176 w 1152"/>
              <a:gd name="T43" fmla="*/ 311 h 1152"/>
              <a:gd name="T44" fmla="*/ 101 w 1152"/>
              <a:gd name="T45" fmla="*/ 237 h 1152"/>
              <a:gd name="T46" fmla="*/ 237 w 1152"/>
              <a:gd name="T47" fmla="*/ 101 h 1152"/>
              <a:gd name="T48" fmla="*/ 311 w 1152"/>
              <a:gd name="T49" fmla="*/ 176 h 1152"/>
              <a:gd name="T50" fmla="*/ 480 w 1152"/>
              <a:gd name="T51" fmla="*/ 106 h 1152"/>
              <a:gd name="T52" fmla="*/ 480 w 1152"/>
              <a:gd name="T53" fmla="*/ 0 h 1152"/>
              <a:gd name="T54" fmla="*/ 672 w 1152"/>
              <a:gd name="T55" fmla="*/ 0 h 1152"/>
              <a:gd name="T56" fmla="*/ 672 w 1152"/>
              <a:gd name="T57" fmla="*/ 106 h 1152"/>
              <a:gd name="T58" fmla="*/ 841 w 1152"/>
              <a:gd name="T59" fmla="*/ 176 h 1152"/>
              <a:gd name="T60" fmla="*/ 915 w 1152"/>
              <a:gd name="T61" fmla="*/ 101 h 1152"/>
              <a:gd name="T62" fmla="*/ 1051 w 1152"/>
              <a:gd name="T63" fmla="*/ 237 h 1152"/>
              <a:gd name="T64" fmla="*/ 976 w 1152"/>
              <a:gd name="T65" fmla="*/ 311 h 1152"/>
              <a:gd name="T66" fmla="*/ 1046 w 1152"/>
              <a:gd name="T67" fmla="*/ 480 h 1152"/>
              <a:gd name="T68" fmla="*/ 1152 w 1152"/>
              <a:gd name="T69" fmla="*/ 480 h 1152"/>
              <a:gd name="T70" fmla="*/ 1152 w 1152"/>
              <a:gd name="T71" fmla="*/ 672 h 1152"/>
              <a:gd name="T72" fmla="*/ 1046 w 1152"/>
              <a:gd name="T73" fmla="*/ 672 h 1152"/>
              <a:gd name="T74" fmla="*/ 576 w 1152"/>
              <a:gd name="T75" fmla="*/ 864 h 1152"/>
              <a:gd name="T76" fmla="*/ 864 w 1152"/>
              <a:gd name="T77" fmla="*/ 576 h 1152"/>
              <a:gd name="T78" fmla="*/ 576 w 1152"/>
              <a:gd name="T79" fmla="*/ 288 h 1152"/>
              <a:gd name="T80" fmla="*/ 288 w 1152"/>
              <a:gd name="T81" fmla="*/ 576 h 1152"/>
              <a:gd name="T82" fmla="*/ 576 w 1152"/>
              <a:gd name="T83" fmla="*/ 864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152" h="1152">
                <a:moveTo>
                  <a:pt x="768" y="576"/>
                </a:moveTo>
                <a:cubicBezTo>
                  <a:pt x="480" y="768"/>
                  <a:pt x="480" y="768"/>
                  <a:pt x="480" y="768"/>
                </a:cubicBezTo>
                <a:cubicBezTo>
                  <a:pt x="480" y="384"/>
                  <a:pt x="480" y="384"/>
                  <a:pt x="480" y="384"/>
                </a:cubicBezTo>
                <a:lnTo>
                  <a:pt x="768" y="576"/>
                </a:lnTo>
                <a:close/>
                <a:moveTo>
                  <a:pt x="1046" y="672"/>
                </a:moveTo>
                <a:cubicBezTo>
                  <a:pt x="1034" y="733"/>
                  <a:pt x="1010" y="790"/>
                  <a:pt x="976" y="841"/>
                </a:cubicBezTo>
                <a:cubicBezTo>
                  <a:pt x="1051" y="915"/>
                  <a:pt x="1051" y="915"/>
                  <a:pt x="1051" y="915"/>
                </a:cubicBezTo>
                <a:cubicBezTo>
                  <a:pt x="915" y="1051"/>
                  <a:pt x="915" y="1051"/>
                  <a:pt x="915" y="1051"/>
                </a:cubicBezTo>
                <a:cubicBezTo>
                  <a:pt x="841" y="976"/>
                  <a:pt x="841" y="976"/>
                  <a:pt x="841" y="976"/>
                </a:cubicBezTo>
                <a:cubicBezTo>
                  <a:pt x="790" y="1010"/>
                  <a:pt x="733" y="1034"/>
                  <a:pt x="672" y="1046"/>
                </a:cubicBezTo>
                <a:cubicBezTo>
                  <a:pt x="672" y="1152"/>
                  <a:pt x="672" y="1152"/>
                  <a:pt x="672" y="1152"/>
                </a:cubicBezTo>
                <a:cubicBezTo>
                  <a:pt x="480" y="1152"/>
                  <a:pt x="480" y="1152"/>
                  <a:pt x="480" y="1152"/>
                </a:cubicBezTo>
                <a:cubicBezTo>
                  <a:pt x="480" y="1046"/>
                  <a:pt x="480" y="1046"/>
                  <a:pt x="480" y="1046"/>
                </a:cubicBezTo>
                <a:cubicBezTo>
                  <a:pt x="419" y="1034"/>
                  <a:pt x="362" y="1010"/>
                  <a:pt x="311" y="976"/>
                </a:cubicBezTo>
                <a:cubicBezTo>
                  <a:pt x="237" y="1051"/>
                  <a:pt x="237" y="1051"/>
                  <a:pt x="237" y="1051"/>
                </a:cubicBezTo>
                <a:cubicBezTo>
                  <a:pt x="101" y="915"/>
                  <a:pt x="101" y="915"/>
                  <a:pt x="101" y="915"/>
                </a:cubicBezTo>
                <a:cubicBezTo>
                  <a:pt x="176" y="841"/>
                  <a:pt x="176" y="841"/>
                  <a:pt x="176" y="841"/>
                </a:cubicBezTo>
                <a:cubicBezTo>
                  <a:pt x="142" y="790"/>
                  <a:pt x="118" y="733"/>
                  <a:pt x="106" y="672"/>
                </a:cubicBezTo>
                <a:cubicBezTo>
                  <a:pt x="0" y="672"/>
                  <a:pt x="0" y="672"/>
                  <a:pt x="0" y="672"/>
                </a:cubicBezTo>
                <a:cubicBezTo>
                  <a:pt x="0" y="480"/>
                  <a:pt x="0" y="480"/>
                  <a:pt x="0" y="480"/>
                </a:cubicBezTo>
                <a:cubicBezTo>
                  <a:pt x="106" y="480"/>
                  <a:pt x="106" y="480"/>
                  <a:pt x="106" y="480"/>
                </a:cubicBezTo>
                <a:cubicBezTo>
                  <a:pt x="118" y="419"/>
                  <a:pt x="142" y="362"/>
                  <a:pt x="176" y="311"/>
                </a:cubicBezTo>
                <a:cubicBezTo>
                  <a:pt x="101" y="237"/>
                  <a:pt x="101" y="237"/>
                  <a:pt x="101" y="237"/>
                </a:cubicBezTo>
                <a:cubicBezTo>
                  <a:pt x="237" y="101"/>
                  <a:pt x="237" y="101"/>
                  <a:pt x="237" y="101"/>
                </a:cubicBezTo>
                <a:cubicBezTo>
                  <a:pt x="311" y="176"/>
                  <a:pt x="311" y="176"/>
                  <a:pt x="311" y="176"/>
                </a:cubicBezTo>
                <a:cubicBezTo>
                  <a:pt x="362" y="142"/>
                  <a:pt x="419" y="118"/>
                  <a:pt x="480" y="106"/>
                </a:cubicBezTo>
                <a:cubicBezTo>
                  <a:pt x="480" y="0"/>
                  <a:pt x="480" y="0"/>
                  <a:pt x="480" y="0"/>
                </a:cubicBezTo>
                <a:cubicBezTo>
                  <a:pt x="672" y="0"/>
                  <a:pt x="672" y="0"/>
                  <a:pt x="672" y="0"/>
                </a:cubicBezTo>
                <a:cubicBezTo>
                  <a:pt x="672" y="106"/>
                  <a:pt x="672" y="106"/>
                  <a:pt x="672" y="106"/>
                </a:cubicBezTo>
                <a:cubicBezTo>
                  <a:pt x="733" y="118"/>
                  <a:pt x="790" y="142"/>
                  <a:pt x="841" y="176"/>
                </a:cubicBezTo>
                <a:cubicBezTo>
                  <a:pt x="915" y="101"/>
                  <a:pt x="915" y="101"/>
                  <a:pt x="915" y="101"/>
                </a:cubicBezTo>
                <a:cubicBezTo>
                  <a:pt x="1051" y="237"/>
                  <a:pt x="1051" y="237"/>
                  <a:pt x="1051" y="237"/>
                </a:cubicBezTo>
                <a:cubicBezTo>
                  <a:pt x="976" y="311"/>
                  <a:pt x="976" y="311"/>
                  <a:pt x="976" y="311"/>
                </a:cubicBezTo>
                <a:cubicBezTo>
                  <a:pt x="1010" y="362"/>
                  <a:pt x="1034" y="419"/>
                  <a:pt x="1046" y="480"/>
                </a:cubicBezTo>
                <a:cubicBezTo>
                  <a:pt x="1152" y="480"/>
                  <a:pt x="1152" y="480"/>
                  <a:pt x="1152" y="480"/>
                </a:cubicBezTo>
                <a:cubicBezTo>
                  <a:pt x="1152" y="672"/>
                  <a:pt x="1152" y="672"/>
                  <a:pt x="1152" y="672"/>
                </a:cubicBezTo>
                <a:lnTo>
                  <a:pt x="1046" y="672"/>
                </a:lnTo>
                <a:close/>
                <a:moveTo>
                  <a:pt x="576" y="864"/>
                </a:moveTo>
                <a:cubicBezTo>
                  <a:pt x="735" y="864"/>
                  <a:pt x="864" y="735"/>
                  <a:pt x="864" y="576"/>
                </a:cubicBezTo>
                <a:cubicBezTo>
                  <a:pt x="864" y="417"/>
                  <a:pt x="735" y="288"/>
                  <a:pt x="576" y="288"/>
                </a:cubicBezTo>
                <a:cubicBezTo>
                  <a:pt x="417" y="288"/>
                  <a:pt x="288" y="417"/>
                  <a:pt x="288" y="576"/>
                </a:cubicBezTo>
                <a:cubicBezTo>
                  <a:pt x="288" y="735"/>
                  <a:pt x="417" y="864"/>
                  <a:pt x="576" y="8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4834D1D-8049-4B1B-9604-E1058F01B4BC}"/>
              </a:ext>
            </a:extLst>
          </p:cNvPr>
          <p:cNvSpPr/>
          <p:nvPr/>
        </p:nvSpPr>
        <p:spPr>
          <a:xfrm>
            <a:off x="4807872" y="2511845"/>
            <a:ext cx="2576259" cy="1115937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300"/>
              </a:spcAft>
            </a:pPr>
            <a:r>
              <a:rPr lang="en-US" dirty="0"/>
              <a:t>Smart Contract</a:t>
            </a:r>
          </a:p>
          <a:p>
            <a:pPr algn="ctr">
              <a:spcAft>
                <a:spcPts val="300"/>
              </a:spcAft>
            </a:pPr>
            <a:endParaRPr lang="en-US" dirty="0"/>
          </a:p>
          <a:p>
            <a:pPr algn="ctr">
              <a:spcAft>
                <a:spcPts val="300"/>
              </a:spcAft>
            </a:pPr>
            <a:r>
              <a:rPr lang="en-US" dirty="0"/>
              <a:t>Solidity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2E4EB2B-A596-4BAA-9139-420B71E0134C}"/>
              </a:ext>
            </a:extLst>
          </p:cNvPr>
          <p:cNvCxnSpPr>
            <a:cxnSpLocks/>
            <a:stCxn id="44" idx="2"/>
            <a:endCxn id="62" idx="0"/>
          </p:cNvCxnSpPr>
          <p:nvPr/>
        </p:nvCxnSpPr>
        <p:spPr>
          <a:xfrm>
            <a:off x="6096001" y="2296830"/>
            <a:ext cx="0" cy="1659455"/>
          </a:xfrm>
          <a:prstGeom prst="line">
            <a:avLst/>
          </a:prstGeom>
          <a:ln w="19050" cap="sq">
            <a:solidFill>
              <a:srgbClr val="4D14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412847F0-0273-4616-B42B-F821620BDBC3}"/>
              </a:ext>
            </a:extLst>
          </p:cNvPr>
          <p:cNvSpPr/>
          <p:nvPr/>
        </p:nvSpPr>
        <p:spPr>
          <a:xfrm>
            <a:off x="5163604" y="4108514"/>
            <a:ext cx="1883664" cy="1014488"/>
          </a:xfrm>
          <a:prstGeom prst="rect">
            <a:avLst/>
          </a:prstGeom>
          <a:solidFill>
            <a:srgbClr val="599CFD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300"/>
              </a:spcAft>
            </a:pPr>
            <a:r>
              <a:rPr lang="en-US" dirty="0"/>
              <a:t>Flask, </a:t>
            </a:r>
            <a:r>
              <a:rPr lang="en-US" dirty="0" err="1"/>
              <a:t>SocketIO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64CA730-B315-40BF-8755-0F3CAD541D4B}"/>
              </a:ext>
            </a:extLst>
          </p:cNvPr>
          <p:cNvGrpSpPr/>
          <p:nvPr/>
        </p:nvGrpSpPr>
        <p:grpSpPr>
          <a:xfrm>
            <a:off x="8191500" y="4347662"/>
            <a:ext cx="1437994" cy="525933"/>
            <a:chOff x="8191500" y="4179563"/>
            <a:chExt cx="1437994" cy="525933"/>
          </a:xfrm>
        </p:grpSpPr>
        <p:pic>
          <p:nvPicPr>
            <p:cNvPr id="6" name="Picture 5" descr="A picture containing object, clock&#10;&#10;Description automatically generated">
              <a:extLst>
                <a:ext uri="{FF2B5EF4-FFF2-40B4-BE49-F238E27FC236}">
                  <a16:creationId xmlns:a16="http://schemas.microsoft.com/office/drawing/2014/main" id="{0C2F3973-BD28-4C8F-B63C-92A141FE23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58" t="5700" r="32558" b="5700"/>
            <a:stretch/>
          </p:blipFill>
          <p:spPr>
            <a:xfrm>
              <a:off x="8191500" y="4179563"/>
              <a:ext cx="394426" cy="52593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6B5D71A-7D2F-4D3A-8165-80B8BA1DA2E4}"/>
                </a:ext>
              </a:extLst>
            </p:cNvPr>
            <p:cNvSpPr txBox="1"/>
            <p:nvPr/>
          </p:nvSpPr>
          <p:spPr>
            <a:xfrm>
              <a:off x="8649739" y="4271508"/>
              <a:ext cx="9797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4D148C"/>
                  </a:solidFill>
                </a:rPr>
                <a:t>Heroku</a:t>
              </a: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7133E5D-B141-4806-9B38-6BD4768824D9}"/>
              </a:ext>
            </a:extLst>
          </p:cNvPr>
          <p:cNvCxnSpPr/>
          <p:nvPr/>
        </p:nvCxnSpPr>
        <p:spPr>
          <a:xfrm flipH="1">
            <a:off x="8016240" y="4628339"/>
            <a:ext cx="1613254" cy="0"/>
          </a:xfrm>
          <a:prstGeom prst="line">
            <a:avLst/>
          </a:prstGeom>
          <a:ln w="28575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645172E-B27E-4069-94A5-C7A192EE087E}"/>
              </a:ext>
            </a:extLst>
          </p:cNvPr>
          <p:cNvCxnSpPr>
            <a:cxnSpLocks/>
          </p:cNvCxnSpPr>
          <p:nvPr/>
        </p:nvCxnSpPr>
        <p:spPr>
          <a:xfrm flipH="1">
            <a:off x="5017593" y="4628339"/>
            <a:ext cx="2175687" cy="0"/>
          </a:xfrm>
          <a:prstGeom prst="line">
            <a:avLst/>
          </a:prstGeom>
          <a:ln w="28575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79EF9264-0455-4B6E-BF25-E1F66AD2B271}"/>
              </a:ext>
            </a:extLst>
          </p:cNvPr>
          <p:cNvSpPr/>
          <p:nvPr/>
        </p:nvSpPr>
        <p:spPr>
          <a:xfrm>
            <a:off x="3759199" y="4045645"/>
            <a:ext cx="5993091" cy="11159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81C2DBF-0F96-4BF2-B923-465355A02C56}"/>
              </a:ext>
            </a:extLst>
          </p:cNvPr>
          <p:cNvSpPr/>
          <p:nvPr/>
        </p:nvSpPr>
        <p:spPr>
          <a:xfrm>
            <a:off x="2987527" y="4108514"/>
            <a:ext cx="2073133" cy="1014488"/>
          </a:xfrm>
          <a:prstGeom prst="rect">
            <a:avLst/>
          </a:prstGeom>
          <a:solidFill>
            <a:srgbClr val="599CFD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300"/>
              </a:spcAft>
            </a:pPr>
            <a:r>
              <a:rPr lang="en-US" dirty="0"/>
              <a:t>Smart </a:t>
            </a:r>
            <a:br>
              <a:rPr lang="en-US" dirty="0"/>
            </a:br>
            <a:r>
              <a:rPr lang="en-US" dirty="0"/>
              <a:t>Contract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4EDC6E6-1AF2-434F-97E9-9853EB597FF8}"/>
              </a:ext>
            </a:extLst>
          </p:cNvPr>
          <p:cNvSpPr/>
          <p:nvPr/>
        </p:nvSpPr>
        <p:spPr>
          <a:xfrm>
            <a:off x="5416259" y="4108514"/>
            <a:ext cx="2073133" cy="1014488"/>
          </a:xfrm>
          <a:prstGeom prst="rect">
            <a:avLst/>
          </a:prstGeom>
          <a:solidFill>
            <a:srgbClr val="599CFD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300"/>
              </a:spcAft>
            </a:pPr>
            <a:r>
              <a:rPr lang="en-US" dirty="0"/>
              <a:t>Solidity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5F49346-B4BE-46AA-A8F2-CD1CE8AF098D}"/>
              </a:ext>
            </a:extLst>
          </p:cNvPr>
          <p:cNvGrpSpPr/>
          <p:nvPr/>
        </p:nvGrpSpPr>
        <p:grpSpPr>
          <a:xfrm>
            <a:off x="7931516" y="4239871"/>
            <a:ext cx="1820783" cy="696262"/>
            <a:chOff x="7829916" y="4071772"/>
            <a:chExt cx="1820783" cy="696262"/>
          </a:xfrm>
        </p:grpSpPr>
        <p:pic>
          <p:nvPicPr>
            <p:cNvPr id="11" name="Picture 10" descr="A picture containing tower, clock, building, light&#10;&#10;Description automatically generated">
              <a:extLst>
                <a:ext uri="{FF2B5EF4-FFF2-40B4-BE49-F238E27FC236}">
                  <a16:creationId xmlns:a16="http://schemas.microsoft.com/office/drawing/2014/main" id="{046B9529-BF94-44CC-B5C8-D6572F96F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29916" y="4071772"/>
              <a:ext cx="696262" cy="696262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EB7D30A8-5A8C-4CEB-9641-43F7739D8037}"/>
                </a:ext>
              </a:extLst>
            </p:cNvPr>
            <p:cNvSpPr txBox="1"/>
            <p:nvPr/>
          </p:nvSpPr>
          <p:spPr>
            <a:xfrm>
              <a:off x="8465759" y="4235237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>
                  <a:solidFill>
                    <a:srgbClr val="4D148C"/>
                  </a:solidFill>
                </a:rPr>
                <a:t>Etherium</a:t>
              </a:r>
              <a:endParaRPr lang="en-US" b="1" dirty="0">
                <a:solidFill>
                  <a:srgbClr val="4D148C"/>
                </a:solidFill>
              </a:endParaRP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2A7C0A7E-D487-40A7-8602-76FC8202F89E}"/>
              </a:ext>
            </a:extLst>
          </p:cNvPr>
          <p:cNvSpPr txBox="1"/>
          <p:nvPr/>
        </p:nvSpPr>
        <p:spPr>
          <a:xfrm>
            <a:off x="6218078" y="3618964"/>
            <a:ext cx="1556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D148C"/>
                </a:solidFill>
              </a:rPr>
              <a:t>HTTP, Web Sockets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4480876-A90D-4146-94EE-BDB33BBB3D0A}"/>
              </a:ext>
            </a:extLst>
          </p:cNvPr>
          <p:cNvGrpSpPr/>
          <p:nvPr/>
        </p:nvGrpSpPr>
        <p:grpSpPr>
          <a:xfrm>
            <a:off x="2286002" y="5679569"/>
            <a:ext cx="7619998" cy="972491"/>
            <a:chOff x="2286002" y="5679569"/>
            <a:chExt cx="7619998" cy="972491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BCA00532-C988-4467-95FD-7EFE6997CE05}"/>
                </a:ext>
              </a:extLst>
            </p:cNvPr>
            <p:cNvSpPr/>
            <p:nvPr/>
          </p:nvSpPr>
          <p:spPr>
            <a:xfrm>
              <a:off x="2286002" y="5679569"/>
              <a:ext cx="7619998" cy="97249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4D148C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74320" rtlCol="0" anchor="ctr"/>
            <a:lstStyle/>
            <a:p>
              <a:pPr algn="r"/>
              <a:endParaRPr lang="en-US" b="1" dirty="0">
                <a:solidFill>
                  <a:srgbClr val="4D148C"/>
                </a:solidFill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D4627F08-9EAB-4EDD-86C0-847EC95A8E45}"/>
                </a:ext>
              </a:extLst>
            </p:cNvPr>
            <p:cNvSpPr/>
            <p:nvPr/>
          </p:nvSpPr>
          <p:spPr>
            <a:xfrm>
              <a:off x="2987527" y="5792676"/>
              <a:ext cx="4501865" cy="762200"/>
            </a:xfrm>
            <a:prstGeom prst="rect">
              <a:avLst/>
            </a:prstGeom>
            <a:solidFill>
              <a:srgbClr val="599CFD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05840" rtlCol="0" anchor="ctr"/>
            <a:lstStyle/>
            <a:p>
              <a:pPr>
                <a:spcAft>
                  <a:spcPts val="300"/>
                </a:spcAft>
              </a:pPr>
              <a:r>
                <a:rPr lang="en-US" b="1" dirty="0"/>
                <a:t>Website</a:t>
              </a:r>
            </a:p>
            <a:p>
              <a:pPr>
                <a:spcAft>
                  <a:spcPts val="300"/>
                </a:spcAft>
              </a:pPr>
              <a:r>
                <a:rPr lang="en-US" dirty="0"/>
                <a:t>Flask, </a:t>
              </a:r>
              <a:r>
                <a:rPr lang="en-US" dirty="0" err="1"/>
                <a:t>SocketIO</a:t>
              </a:r>
              <a:r>
                <a:rPr lang="en-US" dirty="0"/>
                <a:t>, HTML5</a:t>
              </a:r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E52FA932-0AAF-4372-BA02-B23FAAD97F49}"/>
                </a:ext>
              </a:extLst>
            </p:cNvPr>
            <p:cNvGrpSpPr/>
            <p:nvPr/>
          </p:nvGrpSpPr>
          <p:grpSpPr>
            <a:xfrm>
              <a:off x="8103870" y="5902847"/>
              <a:ext cx="1437994" cy="525933"/>
              <a:chOff x="8191500" y="4179563"/>
              <a:chExt cx="1437994" cy="525933"/>
            </a:xfrm>
          </p:grpSpPr>
          <p:pic>
            <p:nvPicPr>
              <p:cNvPr id="79" name="Picture 78" descr="A picture containing object, clock&#10;&#10;Description automatically generated">
                <a:extLst>
                  <a:ext uri="{FF2B5EF4-FFF2-40B4-BE49-F238E27FC236}">
                    <a16:creationId xmlns:a16="http://schemas.microsoft.com/office/drawing/2014/main" id="{0D724A69-CF6D-4C41-B7BD-D4B9AD50A7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558" t="5700" r="32558" b="5700"/>
              <a:stretch/>
            </p:blipFill>
            <p:spPr>
              <a:xfrm>
                <a:off x="8191500" y="4179563"/>
                <a:ext cx="394426" cy="525933"/>
              </a:xfrm>
              <a:prstGeom prst="rect">
                <a:avLst/>
              </a:prstGeom>
            </p:spPr>
          </p:pic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303FC6B-3CCB-46B5-B140-E9753898D0B2}"/>
                  </a:ext>
                </a:extLst>
              </p:cNvPr>
              <p:cNvSpPr txBox="1"/>
              <p:nvPr/>
            </p:nvSpPr>
            <p:spPr>
              <a:xfrm>
                <a:off x="8649739" y="4271508"/>
                <a:ext cx="9797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rgbClr val="4D148C"/>
                    </a:solidFill>
                  </a:rPr>
                  <a:t>Heroku</a:t>
                </a:r>
              </a:p>
            </p:txBody>
          </p:sp>
        </p:grp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9D548F-0F0D-4665-9A32-96BA7742E462}"/>
              </a:ext>
            </a:extLst>
          </p:cNvPr>
          <p:cNvCxnSpPr>
            <a:stCxn id="62" idx="2"/>
            <a:endCxn id="76" idx="0"/>
          </p:cNvCxnSpPr>
          <p:nvPr/>
        </p:nvCxnSpPr>
        <p:spPr>
          <a:xfrm>
            <a:off x="6096001" y="5264974"/>
            <a:ext cx="0" cy="414595"/>
          </a:xfrm>
          <a:prstGeom prst="line">
            <a:avLst/>
          </a:prstGeom>
          <a:ln w="19050" cap="sq">
            <a:solidFill>
              <a:srgbClr val="4D14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9003B8E2-732B-4BE1-BAF7-7A70028B8AE9}"/>
              </a:ext>
            </a:extLst>
          </p:cNvPr>
          <p:cNvSpPr txBox="1"/>
          <p:nvPr/>
        </p:nvSpPr>
        <p:spPr>
          <a:xfrm>
            <a:off x="6218078" y="5365120"/>
            <a:ext cx="1556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D148C"/>
                </a:solidFill>
              </a:rPr>
              <a:t>HTTP, Web Sockets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579D9A9-7053-4691-B14F-1FDEDCF5B34D}"/>
              </a:ext>
            </a:extLst>
          </p:cNvPr>
          <p:cNvGrpSpPr/>
          <p:nvPr/>
        </p:nvGrpSpPr>
        <p:grpSpPr>
          <a:xfrm>
            <a:off x="2286002" y="2555272"/>
            <a:ext cx="7619998" cy="972491"/>
            <a:chOff x="2286002" y="5679569"/>
            <a:chExt cx="7619998" cy="972491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2935D056-49ED-46A6-8235-7B416B85718A}"/>
                </a:ext>
              </a:extLst>
            </p:cNvPr>
            <p:cNvSpPr/>
            <p:nvPr/>
          </p:nvSpPr>
          <p:spPr>
            <a:xfrm>
              <a:off x="2286002" y="5679569"/>
              <a:ext cx="7619998" cy="97249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4D148C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74320" rtlCol="0" anchor="ctr"/>
            <a:lstStyle/>
            <a:p>
              <a:pPr algn="r"/>
              <a:endParaRPr lang="en-US" b="1" dirty="0">
                <a:solidFill>
                  <a:srgbClr val="4D148C"/>
                </a:solidFill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87EC7D1-CDB7-4C00-9AF5-637561C68781}"/>
                </a:ext>
              </a:extLst>
            </p:cNvPr>
            <p:cNvSpPr/>
            <p:nvPr/>
          </p:nvSpPr>
          <p:spPr>
            <a:xfrm>
              <a:off x="2987527" y="5792676"/>
              <a:ext cx="4562246" cy="762200"/>
            </a:xfrm>
            <a:prstGeom prst="rect">
              <a:avLst/>
            </a:prstGeom>
            <a:solidFill>
              <a:srgbClr val="599CFD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05840" rtlCol="0" anchor="ctr"/>
            <a:lstStyle/>
            <a:p>
              <a:pPr>
                <a:spcAft>
                  <a:spcPts val="300"/>
                </a:spcAft>
              </a:pPr>
              <a:r>
                <a:rPr lang="en-US" b="1" dirty="0"/>
                <a:t>Drone</a:t>
              </a:r>
            </a:p>
            <a:p>
              <a:pPr>
                <a:spcAft>
                  <a:spcPts val="300"/>
                </a:spcAft>
              </a:pPr>
              <a:r>
                <a:rPr lang="en-US" dirty="0"/>
                <a:t>Flask, </a:t>
              </a:r>
              <a:r>
                <a:rPr lang="en-US" dirty="0" err="1"/>
                <a:t>SocketIO</a:t>
              </a:r>
              <a:endParaRPr lang="en-US" dirty="0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7BCB4667-2C85-44A2-9156-A988CAF5E68D}"/>
                </a:ext>
              </a:extLst>
            </p:cNvPr>
            <p:cNvGrpSpPr/>
            <p:nvPr/>
          </p:nvGrpSpPr>
          <p:grpSpPr>
            <a:xfrm>
              <a:off x="8103870" y="5902847"/>
              <a:ext cx="1437994" cy="525933"/>
              <a:chOff x="8191500" y="4179563"/>
              <a:chExt cx="1437994" cy="525933"/>
            </a:xfrm>
          </p:grpSpPr>
          <p:pic>
            <p:nvPicPr>
              <p:cNvPr id="86" name="Picture 85" descr="A picture containing object, clock&#10;&#10;Description automatically generated">
                <a:extLst>
                  <a:ext uri="{FF2B5EF4-FFF2-40B4-BE49-F238E27FC236}">
                    <a16:creationId xmlns:a16="http://schemas.microsoft.com/office/drawing/2014/main" id="{A5560CF2-A0FC-4730-945C-029A86FD3C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558" t="5700" r="32558" b="5700"/>
              <a:stretch/>
            </p:blipFill>
            <p:spPr>
              <a:xfrm>
                <a:off x="8191500" y="4179563"/>
                <a:ext cx="394426" cy="525933"/>
              </a:xfrm>
              <a:prstGeom prst="rect">
                <a:avLst/>
              </a:prstGeom>
            </p:spPr>
          </p:pic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CF95266B-7E61-49DF-8FDE-835D9502AD60}"/>
                  </a:ext>
                </a:extLst>
              </p:cNvPr>
              <p:cNvSpPr txBox="1"/>
              <p:nvPr/>
            </p:nvSpPr>
            <p:spPr>
              <a:xfrm>
                <a:off x="8649739" y="4271508"/>
                <a:ext cx="9797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rgbClr val="4D148C"/>
                    </a:solidFill>
                  </a:rPr>
                  <a:t>Heroku</a:t>
                </a:r>
              </a:p>
            </p:txBody>
          </p:sp>
        </p:grp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C051826A-8A05-4CF5-944E-F343B3DE1501}"/>
              </a:ext>
            </a:extLst>
          </p:cNvPr>
          <p:cNvSpPr txBox="1"/>
          <p:nvPr/>
        </p:nvSpPr>
        <p:spPr>
          <a:xfrm>
            <a:off x="6218078" y="2284369"/>
            <a:ext cx="5870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D148C"/>
                </a:solidFill>
              </a:rPr>
              <a:t>HTTP</a:t>
            </a:r>
          </a:p>
        </p:txBody>
      </p:sp>
      <p:sp>
        <p:nvSpPr>
          <p:cNvPr id="89" name="Freeform 17">
            <a:extLst>
              <a:ext uri="{FF2B5EF4-FFF2-40B4-BE49-F238E27FC236}">
                <a16:creationId xmlns:a16="http://schemas.microsoft.com/office/drawing/2014/main" id="{3F44ABAD-3D31-494E-907B-0263625C4C69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132408" y="5956915"/>
            <a:ext cx="626791" cy="471865"/>
          </a:xfrm>
          <a:custGeom>
            <a:avLst/>
            <a:gdLst>
              <a:gd name="T0" fmla="*/ 0 w 619"/>
              <a:gd name="T1" fmla="*/ 0 h 466"/>
              <a:gd name="T2" fmla="*/ 0 w 619"/>
              <a:gd name="T3" fmla="*/ 466 h 466"/>
              <a:gd name="T4" fmla="*/ 619 w 619"/>
              <a:gd name="T5" fmla="*/ 466 h 466"/>
              <a:gd name="T6" fmla="*/ 619 w 619"/>
              <a:gd name="T7" fmla="*/ 0 h 466"/>
              <a:gd name="T8" fmla="*/ 0 w 619"/>
              <a:gd name="T9" fmla="*/ 0 h 466"/>
              <a:gd name="T10" fmla="*/ 569 w 619"/>
              <a:gd name="T11" fmla="*/ 416 h 466"/>
              <a:gd name="T12" fmla="*/ 52 w 619"/>
              <a:gd name="T13" fmla="*/ 416 h 466"/>
              <a:gd name="T14" fmla="*/ 52 w 619"/>
              <a:gd name="T15" fmla="*/ 156 h 466"/>
              <a:gd name="T16" fmla="*/ 569 w 619"/>
              <a:gd name="T17" fmla="*/ 156 h 466"/>
              <a:gd name="T18" fmla="*/ 569 w 619"/>
              <a:gd name="T19" fmla="*/ 416 h 466"/>
              <a:gd name="T20" fmla="*/ 311 w 619"/>
              <a:gd name="T21" fmla="*/ 104 h 466"/>
              <a:gd name="T22" fmla="*/ 334 w 619"/>
              <a:gd name="T23" fmla="*/ 53 h 466"/>
              <a:gd name="T24" fmla="*/ 361 w 619"/>
              <a:gd name="T25" fmla="*/ 104 h 466"/>
              <a:gd name="T26" fmla="*/ 311 w 619"/>
              <a:gd name="T27" fmla="*/ 104 h 466"/>
              <a:gd name="T28" fmla="*/ 413 w 619"/>
              <a:gd name="T29" fmla="*/ 104 h 466"/>
              <a:gd name="T30" fmla="*/ 440 w 619"/>
              <a:gd name="T31" fmla="*/ 53 h 466"/>
              <a:gd name="T32" fmla="*/ 464 w 619"/>
              <a:gd name="T33" fmla="*/ 104 h 466"/>
              <a:gd name="T34" fmla="*/ 413 w 619"/>
              <a:gd name="T35" fmla="*/ 104 h 466"/>
              <a:gd name="T36" fmla="*/ 516 w 619"/>
              <a:gd name="T37" fmla="*/ 104 h 466"/>
              <a:gd name="T38" fmla="*/ 543 w 619"/>
              <a:gd name="T39" fmla="*/ 53 h 466"/>
              <a:gd name="T40" fmla="*/ 569 w 619"/>
              <a:gd name="T41" fmla="*/ 104 h 466"/>
              <a:gd name="T42" fmla="*/ 516 w 619"/>
              <a:gd name="T43" fmla="*/ 104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19" h="466">
                <a:moveTo>
                  <a:pt x="0" y="0"/>
                </a:moveTo>
                <a:lnTo>
                  <a:pt x="0" y="466"/>
                </a:lnTo>
                <a:lnTo>
                  <a:pt x="619" y="466"/>
                </a:lnTo>
                <a:lnTo>
                  <a:pt x="619" y="0"/>
                </a:lnTo>
                <a:lnTo>
                  <a:pt x="0" y="0"/>
                </a:lnTo>
                <a:close/>
                <a:moveTo>
                  <a:pt x="569" y="416"/>
                </a:moveTo>
                <a:lnTo>
                  <a:pt x="52" y="416"/>
                </a:lnTo>
                <a:lnTo>
                  <a:pt x="52" y="156"/>
                </a:lnTo>
                <a:lnTo>
                  <a:pt x="569" y="156"/>
                </a:lnTo>
                <a:lnTo>
                  <a:pt x="569" y="416"/>
                </a:lnTo>
                <a:close/>
                <a:moveTo>
                  <a:pt x="311" y="104"/>
                </a:moveTo>
                <a:lnTo>
                  <a:pt x="334" y="53"/>
                </a:lnTo>
                <a:lnTo>
                  <a:pt x="361" y="104"/>
                </a:lnTo>
                <a:lnTo>
                  <a:pt x="311" y="104"/>
                </a:lnTo>
                <a:close/>
                <a:moveTo>
                  <a:pt x="413" y="104"/>
                </a:moveTo>
                <a:lnTo>
                  <a:pt x="440" y="53"/>
                </a:lnTo>
                <a:lnTo>
                  <a:pt x="464" y="104"/>
                </a:lnTo>
                <a:lnTo>
                  <a:pt x="413" y="104"/>
                </a:lnTo>
                <a:close/>
                <a:moveTo>
                  <a:pt x="516" y="104"/>
                </a:moveTo>
                <a:lnTo>
                  <a:pt x="543" y="53"/>
                </a:lnTo>
                <a:lnTo>
                  <a:pt x="569" y="104"/>
                </a:lnTo>
                <a:lnTo>
                  <a:pt x="516" y="1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ECB9AC8B-8897-49D3-AC33-463336CCF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0172" y="2726324"/>
            <a:ext cx="379991" cy="639780"/>
          </a:xfrm>
          <a:prstGeom prst="rect">
            <a:avLst/>
          </a:prstGeom>
        </p:spPr>
      </p:pic>
      <p:pic>
        <p:nvPicPr>
          <p:cNvPr id="91" name="Picture 90" descr="A close up of a logo&#10;&#10;Description automatically generated">
            <a:extLst>
              <a:ext uri="{FF2B5EF4-FFF2-40B4-BE49-F238E27FC236}">
                <a16:creationId xmlns:a16="http://schemas.microsoft.com/office/drawing/2014/main" id="{8A961E8E-7653-4F9A-B61B-DA2C99ECD2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643" y="4120089"/>
            <a:ext cx="955153" cy="955153"/>
          </a:xfrm>
          <a:prstGeom prst="rect">
            <a:avLst/>
          </a:prstGeom>
        </p:spPr>
      </p:pic>
      <p:sp>
        <p:nvSpPr>
          <p:cNvPr id="92" name="Freeform 39">
            <a:extLst>
              <a:ext uri="{FF2B5EF4-FFF2-40B4-BE49-F238E27FC236}">
                <a16:creationId xmlns:a16="http://schemas.microsoft.com/office/drawing/2014/main" id="{EAE6A215-54F4-464B-83CF-51148952B710}"/>
              </a:ext>
            </a:extLst>
          </p:cNvPr>
          <p:cNvSpPr>
            <a:spLocks noEditPoints="1"/>
          </p:cNvSpPr>
          <p:nvPr/>
        </p:nvSpPr>
        <p:spPr bwMode="auto">
          <a:xfrm>
            <a:off x="4191575" y="4270167"/>
            <a:ext cx="679608" cy="680920"/>
          </a:xfrm>
          <a:custGeom>
            <a:avLst/>
            <a:gdLst>
              <a:gd name="T0" fmla="*/ 648 w 1152"/>
              <a:gd name="T1" fmla="*/ 816 h 1152"/>
              <a:gd name="T2" fmla="*/ 576 w 1152"/>
              <a:gd name="T3" fmla="*/ 888 h 1152"/>
              <a:gd name="T4" fmla="*/ 504 w 1152"/>
              <a:gd name="T5" fmla="*/ 816 h 1152"/>
              <a:gd name="T6" fmla="*/ 576 w 1152"/>
              <a:gd name="T7" fmla="*/ 744 h 1152"/>
              <a:gd name="T8" fmla="*/ 648 w 1152"/>
              <a:gd name="T9" fmla="*/ 816 h 1152"/>
              <a:gd name="T10" fmla="*/ 707 w 1152"/>
              <a:gd name="T11" fmla="*/ 876 h 1152"/>
              <a:gd name="T12" fmla="*/ 720 w 1152"/>
              <a:gd name="T13" fmla="*/ 816 h 1152"/>
              <a:gd name="T14" fmla="*/ 576 w 1152"/>
              <a:gd name="T15" fmla="*/ 672 h 1152"/>
              <a:gd name="T16" fmla="*/ 432 w 1152"/>
              <a:gd name="T17" fmla="*/ 816 h 1152"/>
              <a:gd name="T18" fmla="*/ 445 w 1152"/>
              <a:gd name="T19" fmla="*/ 876 h 1152"/>
              <a:gd name="T20" fmla="*/ 576 w 1152"/>
              <a:gd name="T21" fmla="*/ 1152 h 1152"/>
              <a:gd name="T22" fmla="*/ 707 w 1152"/>
              <a:gd name="T23" fmla="*/ 876 h 1152"/>
              <a:gd name="T24" fmla="*/ 341 w 1152"/>
              <a:gd name="T25" fmla="*/ 864 h 1152"/>
              <a:gd name="T26" fmla="*/ 336 w 1152"/>
              <a:gd name="T27" fmla="*/ 816 h 1152"/>
              <a:gd name="T28" fmla="*/ 576 w 1152"/>
              <a:gd name="T29" fmla="*/ 576 h 1152"/>
              <a:gd name="T30" fmla="*/ 816 w 1152"/>
              <a:gd name="T31" fmla="*/ 816 h 1152"/>
              <a:gd name="T32" fmla="*/ 811 w 1152"/>
              <a:gd name="T33" fmla="*/ 864 h 1152"/>
              <a:gd name="T34" fmla="*/ 909 w 1152"/>
              <a:gd name="T35" fmla="*/ 864 h 1152"/>
              <a:gd name="T36" fmla="*/ 912 w 1152"/>
              <a:gd name="T37" fmla="*/ 816 h 1152"/>
              <a:gd name="T38" fmla="*/ 576 w 1152"/>
              <a:gd name="T39" fmla="*/ 480 h 1152"/>
              <a:gd name="T40" fmla="*/ 240 w 1152"/>
              <a:gd name="T41" fmla="*/ 816 h 1152"/>
              <a:gd name="T42" fmla="*/ 243 w 1152"/>
              <a:gd name="T43" fmla="*/ 860 h 1152"/>
              <a:gd name="T44" fmla="*/ 288 w 1152"/>
              <a:gd name="T45" fmla="*/ 864 h 1152"/>
              <a:gd name="T46" fmla="*/ 341 w 1152"/>
              <a:gd name="T47" fmla="*/ 864 h 1152"/>
              <a:gd name="T48" fmla="*/ 1152 w 1152"/>
              <a:gd name="T49" fmla="*/ 624 h 1152"/>
              <a:gd name="T50" fmla="*/ 960 w 1152"/>
              <a:gd name="T51" fmla="*/ 389 h 1152"/>
              <a:gd name="T52" fmla="*/ 960 w 1152"/>
              <a:gd name="T53" fmla="*/ 288 h 1152"/>
              <a:gd name="T54" fmla="*/ 672 w 1152"/>
              <a:gd name="T55" fmla="*/ 0 h 1152"/>
              <a:gd name="T56" fmla="*/ 384 w 1152"/>
              <a:gd name="T57" fmla="*/ 288 h 1152"/>
              <a:gd name="T58" fmla="*/ 288 w 1152"/>
              <a:gd name="T59" fmla="*/ 288 h 1152"/>
              <a:gd name="T60" fmla="*/ 0 w 1152"/>
              <a:gd name="T61" fmla="*/ 576 h 1152"/>
              <a:gd name="T62" fmla="*/ 144 w 1152"/>
              <a:gd name="T63" fmla="*/ 825 h 1152"/>
              <a:gd name="T64" fmla="*/ 144 w 1152"/>
              <a:gd name="T65" fmla="*/ 816 h 1152"/>
              <a:gd name="T66" fmla="*/ 576 w 1152"/>
              <a:gd name="T67" fmla="*/ 384 h 1152"/>
              <a:gd name="T68" fmla="*/ 1008 w 1152"/>
              <a:gd name="T69" fmla="*/ 816 h 1152"/>
              <a:gd name="T70" fmla="*/ 1007 w 1152"/>
              <a:gd name="T71" fmla="*/ 844 h 1152"/>
              <a:gd name="T72" fmla="*/ 1152 w 1152"/>
              <a:gd name="T73" fmla="*/ 624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152" h="1152">
                <a:moveTo>
                  <a:pt x="648" y="816"/>
                </a:moveTo>
                <a:cubicBezTo>
                  <a:pt x="648" y="856"/>
                  <a:pt x="616" y="888"/>
                  <a:pt x="576" y="888"/>
                </a:cubicBezTo>
                <a:cubicBezTo>
                  <a:pt x="536" y="888"/>
                  <a:pt x="504" y="856"/>
                  <a:pt x="504" y="816"/>
                </a:cubicBezTo>
                <a:cubicBezTo>
                  <a:pt x="504" y="776"/>
                  <a:pt x="536" y="744"/>
                  <a:pt x="576" y="744"/>
                </a:cubicBezTo>
                <a:cubicBezTo>
                  <a:pt x="616" y="744"/>
                  <a:pt x="648" y="776"/>
                  <a:pt x="648" y="816"/>
                </a:cubicBezTo>
                <a:close/>
                <a:moveTo>
                  <a:pt x="707" y="876"/>
                </a:moveTo>
                <a:cubicBezTo>
                  <a:pt x="715" y="858"/>
                  <a:pt x="720" y="837"/>
                  <a:pt x="720" y="816"/>
                </a:cubicBezTo>
                <a:cubicBezTo>
                  <a:pt x="720" y="736"/>
                  <a:pt x="656" y="672"/>
                  <a:pt x="576" y="672"/>
                </a:cubicBezTo>
                <a:cubicBezTo>
                  <a:pt x="496" y="672"/>
                  <a:pt x="432" y="736"/>
                  <a:pt x="432" y="816"/>
                </a:cubicBezTo>
                <a:cubicBezTo>
                  <a:pt x="432" y="837"/>
                  <a:pt x="437" y="858"/>
                  <a:pt x="445" y="876"/>
                </a:cubicBezTo>
                <a:cubicBezTo>
                  <a:pt x="576" y="1152"/>
                  <a:pt x="576" y="1152"/>
                  <a:pt x="576" y="1152"/>
                </a:cubicBezTo>
                <a:lnTo>
                  <a:pt x="707" y="876"/>
                </a:lnTo>
                <a:close/>
                <a:moveTo>
                  <a:pt x="341" y="864"/>
                </a:moveTo>
                <a:cubicBezTo>
                  <a:pt x="338" y="848"/>
                  <a:pt x="336" y="832"/>
                  <a:pt x="336" y="816"/>
                </a:cubicBezTo>
                <a:cubicBezTo>
                  <a:pt x="336" y="683"/>
                  <a:pt x="443" y="576"/>
                  <a:pt x="576" y="576"/>
                </a:cubicBezTo>
                <a:cubicBezTo>
                  <a:pt x="709" y="576"/>
                  <a:pt x="816" y="683"/>
                  <a:pt x="816" y="816"/>
                </a:cubicBezTo>
                <a:cubicBezTo>
                  <a:pt x="816" y="832"/>
                  <a:pt x="814" y="848"/>
                  <a:pt x="811" y="864"/>
                </a:cubicBezTo>
                <a:cubicBezTo>
                  <a:pt x="909" y="864"/>
                  <a:pt x="909" y="864"/>
                  <a:pt x="909" y="864"/>
                </a:cubicBezTo>
                <a:cubicBezTo>
                  <a:pt x="911" y="848"/>
                  <a:pt x="912" y="832"/>
                  <a:pt x="912" y="816"/>
                </a:cubicBezTo>
                <a:cubicBezTo>
                  <a:pt x="912" y="630"/>
                  <a:pt x="762" y="480"/>
                  <a:pt x="576" y="480"/>
                </a:cubicBezTo>
                <a:cubicBezTo>
                  <a:pt x="390" y="480"/>
                  <a:pt x="240" y="630"/>
                  <a:pt x="240" y="816"/>
                </a:cubicBezTo>
                <a:cubicBezTo>
                  <a:pt x="240" y="831"/>
                  <a:pt x="241" y="846"/>
                  <a:pt x="243" y="860"/>
                </a:cubicBezTo>
                <a:cubicBezTo>
                  <a:pt x="258" y="863"/>
                  <a:pt x="273" y="864"/>
                  <a:pt x="288" y="864"/>
                </a:cubicBezTo>
                <a:lnTo>
                  <a:pt x="341" y="864"/>
                </a:lnTo>
                <a:close/>
                <a:moveTo>
                  <a:pt x="1152" y="624"/>
                </a:moveTo>
                <a:cubicBezTo>
                  <a:pt x="1152" y="508"/>
                  <a:pt x="1070" y="411"/>
                  <a:pt x="960" y="389"/>
                </a:cubicBezTo>
                <a:cubicBezTo>
                  <a:pt x="960" y="288"/>
                  <a:pt x="960" y="288"/>
                  <a:pt x="960" y="288"/>
                </a:cubicBezTo>
                <a:cubicBezTo>
                  <a:pt x="960" y="129"/>
                  <a:pt x="831" y="0"/>
                  <a:pt x="672" y="0"/>
                </a:cubicBezTo>
                <a:cubicBezTo>
                  <a:pt x="513" y="0"/>
                  <a:pt x="384" y="129"/>
                  <a:pt x="384" y="288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129" y="288"/>
                  <a:pt x="0" y="417"/>
                  <a:pt x="0" y="576"/>
                </a:cubicBezTo>
                <a:cubicBezTo>
                  <a:pt x="0" y="683"/>
                  <a:pt x="58" y="776"/>
                  <a:pt x="144" y="825"/>
                </a:cubicBezTo>
                <a:cubicBezTo>
                  <a:pt x="144" y="822"/>
                  <a:pt x="144" y="819"/>
                  <a:pt x="144" y="816"/>
                </a:cubicBezTo>
                <a:cubicBezTo>
                  <a:pt x="144" y="577"/>
                  <a:pt x="337" y="384"/>
                  <a:pt x="576" y="384"/>
                </a:cubicBezTo>
                <a:cubicBezTo>
                  <a:pt x="815" y="384"/>
                  <a:pt x="1008" y="577"/>
                  <a:pt x="1008" y="816"/>
                </a:cubicBezTo>
                <a:cubicBezTo>
                  <a:pt x="1008" y="826"/>
                  <a:pt x="1008" y="835"/>
                  <a:pt x="1007" y="844"/>
                </a:cubicBezTo>
                <a:cubicBezTo>
                  <a:pt x="1092" y="808"/>
                  <a:pt x="1152" y="723"/>
                  <a:pt x="1152" y="6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42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25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7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25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9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5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1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325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375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5000"/>
                            </p:stCondLst>
                            <p:childTnLst>
                              <p:par>
                                <p:cTn id="7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5" grpId="0" animBg="1"/>
      <p:bldP spid="25" grpId="0" animBg="1"/>
      <p:bldP spid="69" grpId="0" animBg="1"/>
      <p:bldP spid="72" grpId="0" animBg="1"/>
      <p:bldP spid="75" grpId="0"/>
      <p:bldP spid="81" grpId="0"/>
      <p:bldP spid="88" grpId="0"/>
      <p:bldP spid="89" grpId="0" animBg="1"/>
      <p:bldP spid="9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26B6809-8B63-466C-BFDE-F3D45F346234}"/>
              </a:ext>
            </a:extLst>
          </p:cNvPr>
          <p:cNvSpPr/>
          <p:nvPr/>
        </p:nvSpPr>
        <p:spPr>
          <a:xfrm>
            <a:off x="0" y="0"/>
            <a:ext cx="12192000" cy="1296365"/>
          </a:xfrm>
          <a:prstGeom prst="rect">
            <a:avLst/>
          </a:prstGeom>
          <a:solidFill>
            <a:srgbClr val="4D148C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676D6F-8582-4494-BC2A-10034FE9C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33137"/>
            <a:ext cx="11049000" cy="508586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Marketplace Demo Video</a:t>
            </a:r>
          </a:p>
        </p:txBody>
      </p:sp>
      <p:pic>
        <p:nvPicPr>
          <p:cNvPr id="3" name="Demo_v2">
            <a:hlinkClick r:id="" action="ppaction://media"/>
            <a:extLst>
              <a:ext uri="{FF2B5EF4-FFF2-40B4-BE49-F238E27FC236}">
                <a16:creationId xmlns:a16="http://schemas.microsoft.com/office/drawing/2014/main" id="{E35E0572-70CA-4188-944D-E0D3756BA6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9566" y="1714500"/>
            <a:ext cx="8472868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57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4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BF87B-84E4-4EF8-8162-733F7927D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514" y="533137"/>
            <a:ext cx="10300985" cy="777242"/>
          </a:xfrm>
        </p:spPr>
        <p:txBody>
          <a:bodyPr/>
          <a:lstStyle/>
          <a:p>
            <a:r>
              <a:rPr lang="en-US" sz="4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FedEx Economy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6169B6-97FC-4C66-8DC7-A2998BDD060B}"/>
              </a:ext>
            </a:extLst>
          </p:cNvPr>
          <p:cNvSpPr/>
          <p:nvPr/>
        </p:nvSpPr>
        <p:spPr>
          <a:xfrm>
            <a:off x="571500" y="1402080"/>
            <a:ext cx="3429000" cy="68580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Summary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4BBA96-39B7-4D3D-8E62-97C6A45F022E}"/>
              </a:ext>
            </a:extLst>
          </p:cNvPr>
          <p:cNvSpPr/>
          <p:nvPr/>
        </p:nvSpPr>
        <p:spPr>
          <a:xfrm>
            <a:off x="571500" y="2179582"/>
            <a:ext cx="3429000" cy="1432298"/>
          </a:xfrm>
          <a:prstGeom prst="rect">
            <a:avLst/>
          </a:prstGeom>
          <a:solidFill>
            <a:srgbClr val="599CFD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 lvl="0"/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The Problem: </a:t>
            </a:r>
            <a:r>
              <a:rPr lang="en-US" sz="1400" dirty="0">
                <a:solidFill>
                  <a:srgbClr val="FFFFFF"/>
                </a:solidFill>
              </a:rPr>
              <a:t>The FedEx APIs can turn the FedEx </a:t>
            </a:r>
            <a:r>
              <a:rPr lang="en-US" sz="1400" dirty="0" err="1">
                <a:solidFill>
                  <a:srgbClr val="FFFFFF"/>
                </a:solidFill>
              </a:rPr>
              <a:t>SameDay</a:t>
            </a:r>
            <a:r>
              <a:rPr lang="en-US" sz="1400" dirty="0">
                <a:solidFill>
                  <a:srgbClr val="FFFFFF"/>
                </a:solidFill>
              </a:rPr>
              <a:t> bots into a new way to fund small businesses. We can build a token economy where startups thrive.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CA6270-DC39-41E7-AC2F-1FE1FE388FB2}"/>
              </a:ext>
            </a:extLst>
          </p:cNvPr>
          <p:cNvSpPr/>
          <p:nvPr/>
        </p:nvSpPr>
        <p:spPr>
          <a:xfrm>
            <a:off x="571500" y="3722567"/>
            <a:ext cx="3429000" cy="1432298"/>
          </a:xfrm>
          <a:prstGeom prst="rect">
            <a:avLst/>
          </a:prstGeom>
          <a:solidFill>
            <a:srgbClr val="599CFD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 lvl="0"/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The Hack: </a:t>
            </a:r>
            <a:r>
              <a:rPr lang="en-US" sz="1400" dirty="0">
                <a:solidFill>
                  <a:srgbClr val="FFFFFF"/>
                </a:solidFill>
              </a:rPr>
              <a:t>The FedEx APIs allow the bots to make deliveries and accept FedEx tokens. The tokens fund startups. The startups are an engine </a:t>
            </a:r>
            <a:br>
              <a:rPr lang="en-US" sz="1400" dirty="0">
                <a:solidFill>
                  <a:srgbClr val="FFFFFF"/>
                </a:solidFill>
              </a:rPr>
            </a:br>
            <a:r>
              <a:rPr lang="en-US" sz="1400" dirty="0">
                <a:solidFill>
                  <a:srgbClr val="FFFFFF"/>
                </a:solidFill>
              </a:rPr>
              <a:t>for growth</a:t>
            </a:r>
            <a:r>
              <a:rPr lang="en-US" sz="1400" dirty="0">
                <a:solidFill>
                  <a:srgbClr val="FFED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589DE49-FEFA-41C5-8019-484B8938E699}"/>
              </a:ext>
            </a:extLst>
          </p:cNvPr>
          <p:cNvSpPr/>
          <p:nvPr/>
        </p:nvSpPr>
        <p:spPr>
          <a:xfrm>
            <a:off x="571500" y="5265551"/>
            <a:ext cx="3429000" cy="1432298"/>
          </a:xfrm>
          <a:prstGeom prst="rect">
            <a:avLst/>
          </a:prstGeom>
          <a:solidFill>
            <a:srgbClr val="599CFD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 lvl="0"/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Potential Impact: </a:t>
            </a:r>
            <a:r>
              <a:rPr lang="en-US" sz="1400" dirty="0">
                <a:solidFill>
                  <a:srgbClr val="FFFFFF"/>
                </a:solidFill>
              </a:rPr>
              <a:t>The bots become self-owning infrastructure that powers </a:t>
            </a:r>
            <a:br>
              <a:rPr lang="en-US" sz="1400" dirty="0">
                <a:solidFill>
                  <a:srgbClr val="FFFFFF"/>
                </a:solidFill>
              </a:rPr>
            </a:br>
            <a:r>
              <a:rPr lang="en-US" sz="1400" dirty="0">
                <a:solidFill>
                  <a:srgbClr val="FFFFFF"/>
                </a:solidFill>
              </a:rPr>
              <a:t>a small business ecosystem. </a:t>
            </a:r>
            <a:br>
              <a:rPr lang="en-US" sz="1400" dirty="0">
                <a:solidFill>
                  <a:srgbClr val="FFFFFF"/>
                </a:solidFill>
              </a:rPr>
            </a:br>
            <a:r>
              <a:rPr lang="en-US" sz="1400" dirty="0">
                <a:solidFill>
                  <a:srgbClr val="FFFFFF"/>
                </a:solidFill>
              </a:rPr>
              <a:t>The ecosystem generates block chain data that allow for new FedEx APIs.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814D7B-4933-45A0-B2C4-F16527E1302D}"/>
              </a:ext>
            </a:extLst>
          </p:cNvPr>
          <p:cNvSpPr/>
          <p:nvPr/>
        </p:nvSpPr>
        <p:spPr>
          <a:xfrm>
            <a:off x="4381500" y="1402080"/>
            <a:ext cx="3429000" cy="68580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Team and Roles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702D41-90A7-4477-961A-972068F26D98}"/>
              </a:ext>
            </a:extLst>
          </p:cNvPr>
          <p:cNvSpPr/>
          <p:nvPr/>
        </p:nvSpPr>
        <p:spPr>
          <a:xfrm>
            <a:off x="4381500" y="6074943"/>
            <a:ext cx="607060" cy="607060"/>
          </a:xfrm>
          <a:prstGeom prst="rect">
            <a:avLst/>
          </a:prstGeom>
          <a:blipFill dpi="0" rotWithShape="0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6520A4-E74A-4E42-AE11-C09C8ADD2BC2}"/>
              </a:ext>
            </a:extLst>
          </p:cNvPr>
          <p:cNvSpPr/>
          <p:nvPr/>
        </p:nvSpPr>
        <p:spPr>
          <a:xfrm>
            <a:off x="4988560" y="2227843"/>
            <a:ext cx="3202940" cy="607058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lvl="0"/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ED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Data Scientist</a:t>
            </a: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b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lang="en-US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Preethi Prabhakar</a:t>
            </a:r>
            <a:br>
              <a:rPr lang="en-US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1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pprabhakar27@dxc.com</a:t>
            </a:r>
            <a:r>
              <a:rPr lang="en-US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br>
              <a:rPr lang="en-US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kumimoji="0" lang="it-IT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(Applied AI CoE Intern &amp; Drexel Student)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C8F626-DF3E-4618-B24B-E02F71D75138}"/>
              </a:ext>
            </a:extLst>
          </p:cNvPr>
          <p:cNvSpPr/>
          <p:nvPr/>
        </p:nvSpPr>
        <p:spPr>
          <a:xfrm>
            <a:off x="4988560" y="3189619"/>
            <a:ext cx="3202940" cy="607058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lvl="0"/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ED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Data Scientist</a:t>
            </a: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b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lang="pt-BR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Daniela Raygadas Dominguez </a:t>
            </a:r>
            <a:r>
              <a:rPr lang="pt-BR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draygadasdom@dxc.com</a:t>
            </a:r>
            <a:r>
              <a:rPr lang="pt-BR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br>
              <a:rPr lang="pt-BR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kumimoji="0" lang="it-IT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(Applied AI CoE Intern &amp; Drexel Student)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EA7ECCF-69C4-44E8-A5CD-AB31062F49C4}"/>
              </a:ext>
            </a:extLst>
          </p:cNvPr>
          <p:cNvSpPr/>
          <p:nvPr/>
        </p:nvSpPr>
        <p:spPr>
          <a:xfrm>
            <a:off x="4988560" y="4151395"/>
            <a:ext cx="3202940" cy="607058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lvl="0"/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ED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Data Scientist</a:t>
            </a: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b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lang="it-IT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Shivani Aggarwal </a:t>
            </a:r>
            <a:br>
              <a:rPr lang="it-IT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it-IT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saggarwal56@dxc.com</a:t>
            </a:r>
            <a:r>
              <a:rPr lang="it-IT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br>
              <a:rPr lang="it-IT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kumimoji="0" lang="it-IT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(Applied AI CoE Intern &amp; Drexel Student)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945E5B7-7596-4562-94D4-FDE75235DEC1}"/>
              </a:ext>
            </a:extLst>
          </p:cNvPr>
          <p:cNvSpPr/>
          <p:nvPr/>
        </p:nvSpPr>
        <p:spPr>
          <a:xfrm>
            <a:off x="4988560" y="5113170"/>
            <a:ext cx="3202940" cy="607058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ED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Director</a:t>
            </a:r>
            <a:b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Jerry Overton  </a:t>
            </a:r>
            <a:b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joverton@dxc.com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  </a:t>
            </a:r>
            <a:b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it-IT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(Applied AI CoE Director)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E821B73-5C07-4D16-B4FE-55F7815440F3}"/>
              </a:ext>
            </a:extLst>
          </p:cNvPr>
          <p:cNvSpPr/>
          <p:nvPr/>
        </p:nvSpPr>
        <p:spPr>
          <a:xfrm>
            <a:off x="4988560" y="6074945"/>
            <a:ext cx="3202940" cy="607058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ED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Designer</a:t>
            </a:r>
            <a:b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Hitesh Kumar  </a:t>
            </a:r>
            <a:b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hkumar34@dxc.com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  </a:t>
            </a:r>
            <a:b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it-IT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/>
                <a:ea typeface="+mn-ea"/>
                <a:cs typeface="+mn-cs"/>
              </a:rPr>
              <a:t>(Applied AI CoE Design Lead)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7B5903A-205A-416A-9377-FA5ACA7CCAF0}"/>
              </a:ext>
            </a:extLst>
          </p:cNvPr>
          <p:cNvSpPr/>
          <p:nvPr/>
        </p:nvSpPr>
        <p:spPr>
          <a:xfrm>
            <a:off x="8191500" y="1402080"/>
            <a:ext cx="3429000" cy="685800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Content Library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D7BFF1D-5001-47EE-874F-5B539532237B}"/>
              </a:ext>
            </a:extLst>
          </p:cNvPr>
          <p:cNvSpPr/>
          <p:nvPr/>
        </p:nvSpPr>
        <p:spPr>
          <a:xfrm>
            <a:off x="8191500" y="2227841"/>
            <a:ext cx="3429000" cy="6070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 marL="173038" marR="0" lvl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GitHub Repo: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10"/>
              </a:rPr>
              <a:t>Click Here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2581762-422C-4B47-8C91-C3118F1BDE3C}"/>
              </a:ext>
            </a:extLst>
          </p:cNvPr>
          <p:cNvSpPr/>
          <p:nvPr/>
        </p:nvSpPr>
        <p:spPr>
          <a:xfrm>
            <a:off x="8191500" y="3189617"/>
            <a:ext cx="3429000" cy="6070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 marL="173038" marR="0" lvl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Video: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11"/>
              </a:rPr>
              <a:t>Click Here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9DD88FB-D38B-4F31-B060-D7832916BAD1}"/>
              </a:ext>
            </a:extLst>
          </p:cNvPr>
          <p:cNvSpPr/>
          <p:nvPr/>
        </p:nvSpPr>
        <p:spPr>
          <a:xfrm>
            <a:off x="8191500" y="4151393"/>
            <a:ext cx="3429000" cy="6070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 marL="173038" marR="0" lvl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Presentation: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12"/>
              </a:rPr>
              <a:t>Click Here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5D1928-6D53-49D1-B3CA-EACC63E075C3}"/>
              </a:ext>
            </a:extLst>
          </p:cNvPr>
          <p:cNvSpPr/>
          <p:nvPr/>
        </p:nvSpPr>
        <p:spPr>
          <a:xfrm>
            <a:off x="8191500" y="5113168"/>
            <a:ext cx="3429000" cy="6070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 marL="173038" marR="0" lvl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FedEx APIs used: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13"/>
              </a:rPr>
              <a:t>Click Here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FCF8A80-D7C5-4C3C-A09D-08C62253C0AE}"/>
              </a:ext>
            </a:extLst>
          </p:cNvPr>
          <p:cNvSpPr/>
          <p:nvPr/>
        </p:nvSpPr>
        <p:spPr>
          <a:xfrm>
            <a:off x="8191500" y="6074943"/>
            <a:ext cx="3429000" cy="6070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tlCol="0" anchor="ctr"/>
          <a:lstStyle/>
          <a:p>
            <a:pPr marL="173038" marR="0" lvl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App Demo: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Embedded in Presentation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46" name="Picture 45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D7865B23-BCE4-43AA-A89F-A71C4E4A888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0" y="5118667"/>
            <a:ext cx="603504" cy="603504"/>
          </a:xfrm>
          <a:prstGeom prst="rect">
            <a:avLst/>
          </a:prstGeom>
        </p:spPr>
      </p:pic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D9FFF399-A117-41C6-B1E0-C5FC185AED9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553168"/>
            <a:ext cx="612933" cy="6043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EB4FA5B-2696-4103-9442-BAC876C6ED09}"/>
              </a:ext>
            </a:extLst>
          </p:cNvPr>
          <p:cNvSpPr/>
          <p:nvPr/>
        </p:nvSpPr>
        <p:spPr>
          <a:xfrm>
            <a:off x="4381500" y="2239171"/>
            <a:ext cx="607060" cy="607060"/>
          </a:xfrm>
          <a:prstGeom prst="rect">
            <a:avLst/>
          </a:prstGeom>
          <a:blipFill dpi="0" rotWithShape="0">
            <a:blip r:embed="rId1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DD15AC9-1678-47C3-A97D-CBBA8D788924}"/>
              </a:ext>
            </a:extLst>
          </p:cNvPr>
          <p:cNvSpPr/>
          <p:nvPr/>
        </p:nvSpPr>
        <p:spPr>
          <a:xfrm>
            <a:off x="4381500" y="3199003"/>
            <a:ext cx="607060" cy="607060"/>
          </a:xfrm>
          <a:prstGeom prst="rect">
            <a:avLst/>
          </a:prstGeom>
          <a:blipFill dpi="0" rotWithShape="0">
            <a:blip r:embed="rId1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412B991-B060-44DE-AABA-1CB1822ADE9B}"/>
              </a:ext>
            </a:extLst>
          </p:cNvPr>
          <p:cNvSpPr/>
          <p:nvPr/>
        </p:nvSpPr>
        <p:spPr>
          <a:xfrm>
            <a:off x="4381500" y="4158835"/>
            <a:ext cx="607060" cy="607060"/>
          </a:xfrm>
          <a:prstGeom prst="rect">
            <a:avLst/>
          </a:prstGeom>
          <a:blipFill dpi="0" rotWithShape="0">
            <a:blip r:embed="rId1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110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DXC">
  <a:themeElements>
    <a:clrScheme name="Custom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66666"/>
      </a:accent2>
      <a:accent3>
        <a:srgbClr val="D9D9D9"/>
      </a:accent3>
      <a:accent4>
        <a:srgbClr val="FFED00"/>
      </a:accent4>
      <a:accent5>
        <a:srgbClr val="64FF00"/>
      </a:accent5>
      <a:accent6>
        <a:srgbClr val="00C9FF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MD_6251a-19 myDXC Brand Updates_ppt wide_v12" id="{BE140133-CED5-4A2B-AA85-6B7B2FAB5971}" vid="{D176B2C3-EC62-49E8-B3AF-C1C0AF2E345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haredContentType xmlns="Microsoft.SharePoint.Taxonomy.ContentTypeSync" SourceId="18f211cb-e08d-4e65-a875-32590ca7bbf7" ContentTypeId="0x0101001D84C3281FFE2845AA6F5A2CCF468382" PreviousValue="false"/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CSC OneDrive Document" ma:contentTypeID="0x0101001D84C3281FFE2845AA6F5A2CCF468382007F4981CCBFDDA441BC95B1C851B5D3B0" ma:contentTypeVersion="32" ma:contentTypeDescription="File and document content type which includes CSC Classification column for use on OneDrive for Business." ma:contentTypeScope="" ma:versionID="1314f88697ffff16c17242f9a0dbe957">
  <xsd:schema xmlns:xsd="http://www.w3.org/2001/XMLSchema" xmlns:xs="http://www.w3.org/2001/XMLSchema" xmlns:p="http://schemas.microsoft.com/office/2006/metadata/properties" xmlns:ns3="168e0357-5b39-4600-91c2-bfff6e896513" targetNamespace="http://schemas.microsoft.com/office/2006/metadata/properties" ma:root="true" ma:fieldsID="ca00e098ef6eeb7d8b820e633f5606fe" ns3:_="">
    <xsd:import namespace="168e0357-5b39-4600-91c2-bfff6e896513"/>
    <xsd:element name="properties">
      <xsd:complexType>
        <xsd:sequence>
          <xsd:element name="documentManagement">
            <xsd:complexType>
              <xsd:all>
                <xsd:element ref="ns3:CSC_x0020_Classifi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8e0357-5b39-4600-91c2-bfff6e896513" elementFormDefault="qualified">
    <xsd:import namespace="http://schemas.microsoft.com/office/2006/documentManagement/types"/>
    <xsd:import namespace="http://schemas.microsoft.com/office/infopath/2007/PartnerControls"/>
    <xsd:element name="CSC_x0020_Classification" ma:index="8" nillable="true" ma:displayName="CSC Information Classification" ma:default="Low Sensitivity" ma:description="Select the appropriate level of sensitivity for the documents." ma:format="Dropdown" ma:internalName="CSC_x0020_Classification">
      <xsd:simpleType>
        <xsd:restriction base="dms:Choice">
          <xsd:enumeration value="Low Sensitivity"/>
          <xsd:enumeration value="Medium Sensitivity"/>
          <xsd:enumeration value="High Sensitivity"/>
          <xsd:enumeration value="No Sensitivity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SC_x0020_Classification xmlns="168e0357-5b39-4600-91c2-bfff6e896513">Low Sensitivity</CSC_x0020_Classification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882641-4E45-4620-BD8C-594C57C13E61}">
  <ds:schemaRefs>
    <ds:schemaRef ds:uri="Microsoft.SharePoint.Taxonomy.ContentTypeSync"/>
  </ds:schemaRefs>
</ds:datastoreItem>
</file>

<file path=customXml/itemProps2.xml><?xml version="1.0" encoding="utf-8"?>
<ds:datastoreItem xmlns:ds="http://schemas.openxmlformats.org/officeDocument/2006/customXml" ds:itemID="{D829693F-2D37-44D3-9EE4-984A541DDB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68e0357-5b39-4600-91c2-bfff6e8965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4002B7E-BB62-4869-872C-F9EB4B6B54C3}">
  <ds:schemaRefs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168e0357-5b39-4600-91c2-bfff6e896513"/>
    <ds:schemaRef ds:uri="http://schemas.microsoft.com/office/2006/metadata/properties"/>
    <ds:schemaRef ds:uri="http://purl.org/dc/elements/1.1/"/>
  </ds:schemaRefs>
</ds:datastoreItem>
</file>

<file path=customXml/itemProps4.xml><?xml version="1.0" encoding="utf-8"?>
<ds:datastoreItem xmlns:ds="http://schemas.openxmlformats.org/officeDocument/2006/customXml" ds:itemID="{AFEF8F00-6DC9-46C2-A817-85E655F26F6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370</Words>
  <Application>Microsoft Office PowerPoint</Application>
  <PresentationFormat>Widescreen</PresentationFormat>
  <Paragraphs>59</Paragraphs>
  <Slides>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1_DXC</vt:lpstr>
      <vt:lpstr>The FedEx Economy</vt:lpstr>
      <vt:lpstr>How we used the FedEx APIs</vt:lpstr>
      <vt:lpstr>Architecture</vt:lpstr>
      <vt:lpstr>Marketplace Demo Video</vt:lpstr>
      <vt:lpstr>The FedEx Economy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FedEx Economy</dc:title>
  <dc:creator>Jerry Overton</dc:creator>
  <cp:lastModifiedBy>Jerry Overton</cp:lastModifiedBy>
  <cp:revision>66</cp:revision>
  <dcterms:created xsi:type="dcterms:W3CDTF">2020-08-11T16:52:30Z</dcterms:created>
  <dcterms:modified xsi:type="dcterms:W3CDTF">2020-08-13T09:08:32Z</dcterms:modified>
</cp:coreProperties>
</file>